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56" r:id="rId2"/>
    <p:sldId id="323" r:id="rId3"/>
    <p:sldId id="324" r:id="rId4"/>
    <p:sldId id="325" r:id="rId5"/>
    <p:sldId id="315" r:id="rId6"/>
    <p:sldId id="316" r:id="rId7"/>
    <p:sldId id="317" r:id="rId8"/>
    <p:sldId id="318" r:id="rId9"/>
    <p:sldId id="319" r:id="rId10"/>
    <p:sldId id="320" r:id="rId11"/>
    <p:sldId id="321" r:id="rId12"/>
    <p:sldId id="322" r:id="rId13"/>
    <p:sldId id="305" r:id="rId14"/>
    <p:sldId id="326" r:id="rId15"/>
    <p:sldId id="327" r:id="rId16"/>
    <p:sldId id="328" r:id="rId17"/>
    <p:sldId id="329" r:id="rId18"/>
    <p:sldId id="336" r:id="rId19"/>
    <p:sldId id="337" r:id="rId20"/>
    <p:sldId id="268" r:id="rId21"/>
    <p:sldId id="330" r:id="rId22"/>
    <p:sldId id="331" r:id="rId23"/>
    <p:sldId id="332" r:id="rId24"/>
    <p:sldId id="333" r:id="rId25"/>
    <p:sldId id="334" r:id="rId26"/>
    <p:sldId id="335" r:id="rId27"/>
    <p:sldId id="275" r:id="rId2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ischer, Maxime" initials="fism" lastIdx="1" clrIdx="0">
    <p:extLst>
      <p:ext uri="{19B8F6BF-5375-455C-9EA6-DF929625EA0E}">
        <p15:presenceInfo xmlns:p15="http://schemas.microsoft.com/office/powerpoint/2012/main" userId="Fischer, Maxim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36ADA4"/>
    <a:srgbClr val="F77189"/>
    <a:srgbClr val="39A7D0"/>
    <a:srgbClr val="F561DD"/>
    <a:srgbClr val="FF0000"/>
    <a:srgbClr val="D9EBEF"/>
    <a:srgbClr val="97A431"/>
    <a:srgbClr val="ED7D31"/>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4" autoAdjust="0"/>
    <p:restoredTop sz="62819" autoAdjust="0"/>
  </p:normalViewPr>
  <p:slideViewPr>
    <p:cSldViewPr snapToGrid="0" showGuides="1">
      <p:cViewPr>
        <p:scale>
          <a:sx n="60" d="100"/>
          <a:sy n="60" d="100"/>
        </p:scale>
        <p:origin x="840" y="28"/>
      </p:cViewPr>
      <p:guideLst>
        <p:guide orient="horz" pos="2160"/>
        <p:guide pos="3840"/>
      </p:guideLst>
    </p:cSldViewPr>
  </p:slideViewPr>
  <p:notesTextViewPr>
    <p:cViewPr>
      <p:scale>
        <a:sx n="1" d="1"/>
        <a:sy n="1" d="1"/>
      </p:scale>
      <p:origin x="0" y="0"/>
    </p:cViewPr>
  </p:notesTextViewPr>
  <p:notesViewPr>
    <p:cSldViewPr snapToGrid="0" showGuides="1">
      <p:cViewPr varScale="1">
        <p:scale>
          <a:sx n="54" d="100"/>
          <a:sy n="54" d="100"/>
        </p:scale>
        <p:origin x="2564"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BB3151-4A9A-4A25-8B4F-25BD4ADA7978}"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de-DE"/>
        </a:p>
      </dgm:t>
    </dgm:pt>
    <dgm:pt modelId="{6F0733EE-2311-4187-9334-1360EE3DE5CE}">
      <dgm:prSet phldrT="[Text]"/>
      <dgm:spPr/>
      <dgm:t>
        <a:bodyPr/>
        <a:lstStyle/>
        <a:p>
          <a:r>
            <a:rPr lang="de-DE" dirty="0" smtClean="0">
              <a:solidFill>
                <a:schemeClr val="bg1"/>
              </a:solidFill>
              <a:latin typeface="Segoe UI" panose="020B0502040204020203" pitchFamily="34" charset="0"/>
              <a:cs typeface="Segoe UI" panose="020B0502040204020203" pitchFamily="34" charset="0"/>
            </a:rPr>
            <a:t>HESS</a:t>
          </a:r>
          <a:endParaRPr lang="de-DE" dirty="0">
            <a:solidFill>
              <a:schemeClr val="bg1"/>
            </a:solidFill>
            <a:latin typeface="Segoe UI" panose="020B0502040204020203" pitchFamily="34" charset="0"/>
            <a:cs typeface="Segoe UI" panose="020B0502040204020203" pitchFamily="34" charset="0"/>
          </a:endParaRPr>
        </a:p>
      </dgm:t>
    </dgm:pt>
    <dgm:pt modelId="{E88A993E-5E28-4F84-A5AA-13AD737A4825}" type="parTrans" cxnId="{2E774C48-5BB5-4C1E-BC79-6B1C41BB1F9E}">
      <dgm:prSet/>
      <dgm:spPr/>
      <dgm:t>
        <a:bodyPr/>
        <a:lstStyle/>
        <a:p>
          <a:endParaRPr lang="de-DE"/>
        </a:p>
      </dgm:t>
    </dgm:pt>
    <dgm:pt modelId="{63E80853-7CC4-43B1-8451-CF4F5C3C09AE}" type="sibTrans" cxnId="{2E774C48-5BB5-4C1E-BC79-6B1C41BB1F9E}">
      <dgm:prSet/>
      <dgm:spPr/>
      <dgm:t>
        <a:bodyPr/>
        <a:lstStyle/>
        <a:p>
          <a:endParaRPr lang="de-DE"/>
        </a:p>
      </dgm:t>
    </dgm:pt>
    <dgm:pt modelId="{F8454C9E-610E-4752-A2D4-2612450E0F55}">
      <dgm:prSet phldrT="[Text]"/>
      <dgm:spPr/>
      <dgm:t>
        <a:bodyPr/>
        <a:lstStyle/>
        <a:p>
          <a:r>
            <a:rPr lang="en-US" noProof="0" dirty="0" smtClean="0">
              <a:solidFill>
                <a:schemeClr val="bg1"/>
              </a:solidFill>
              <a:latin typeface="Segoe UI" panose="020B0502040204020203" pitchFamily="34" charset="0"/>
              <a:cs typeface="Segoe UI" panose="020B0502040204020203" pitchFamily="34" charset="0"/>
            </a:rPr>
            <a:t>Peak Shaving</a:t>
          </a:r>
          <a:endParaRPr lang="en-US" noProof="0" dirty="0">
            <a:solidFill>
              <a:schemeClr val="bg1"/>
            </a:solidFill>
            <a:latin typeface="Segoe UI" panose="020B0502040204020203" pitchFamily="34" charset="0"/>
            <a:cs typeface="Segoe UI" panose="020B0502040204020203" pitchFamily="34" charset="0"/>
          </a:endParaRPr>
        </a:p>
      </dgm:t>
    </dgm:pt>
    <dgm:pt modelId="{D75B44CF-C5E6-405A-BCAC-A3AD7210AFE6}" type="parTrans" cxnId="{FED58C94-3208-43E5-9818-CD63B72BF535}">
      <dgm:prSet/>
      <dgm:spPr/>
      <dgm:t>
        <a:bodyPr/>
        <a:lstStyle/>
        <a:p>
          <a:endParaRPr lang="de-DE"/>
        </a:p>
      </dgm:t>
    </dgm:pt>
    <dgm:pt modelId="{13E9B9B0-ACB1-44A9-B2F8-BFA00809A868}" type="sibTrans" cxnId="{FED58C94-3208-43E5-9818-CD63B72BF535}">
      <dgm:prSet/>
      <dgm:spPr/>
      <dgm:t>
        <a:bodyPr/>
        <a:lstStyle/>
        <a:p>
          <a:endParaRPr lang="de-DE"/>
        </a:p>
      </dgm:t>
    </dgm:pt>
    <dgm:pt modelId="{9DD84D82-2BEE-4A52-A60D-AD0B9CB681EA}">
      <dgm:prSet phldrT="[Text]" custT="1"/>
      <dgm:spPr/>
      <dgm:t>
        <a:bodyPr/>
        <a:lstStyle/>
        <a:p>
          <a:r>
            <a:rPr lang="en-US" sz="1400" noProof="0" dirty="0" smtClean="0">
              <a:solidFill>
                <a:schemeClr val="bg1"/>
              </a:solidFill>
              <a:latin typeface="Segoe UI" panose="020B0502040204020203" pitchFamily="34" charset="0"/>
              <a:cs typeface="Segoe UI" panose="020B0502040204020203" pitchFamily="34" charset="0"/>
            </a:rPr>
            <a:t>Heat &amp; Power Generation</a:t>
          </a:r>
          <a:endParaRPr lang="en-US" sz="1400" noProof="0" dirty="0">
            <a:solidFill>
              <a:schemeClr val="bg1"/>
            </a:solidFill>
            <a:latin typeface="Segoe UI" panose="020B0502040204020203" pitchFamily="34" charset="0"/>
            <a:cs typeface="Segoe UI" panose="020B0502040204020203" pitchFamily="34" charset="0"/>
          </a:endParaRPr>
        </a:p>
      </dgm:t>
    </dgm:pt>
    <dgm:pt modelId="{BDB35BAB-FF6F-477C-8CE0-927391AB4C69}" type="parTrans" cxnId="{781F12E5-21FB-41C1-8495-F0ECA228A4CF}">
      <dgm:prSet/>
      <dgm:spPr/>
      <dgm:t>
        <a:bodyPr/>
        <a:lstStyle/>
        <a:p>
          <a:endParaRPr lang="de-DE"/>
        </a:p>
      </dgm:t>
    </dgm:pt>
    <dgm:pt modelId="{E8E82968-B0AA-4A47-9969-DD9CFA6F414E}" type="sibTrans" cxnId="{781F12E5-21FB-41C1-8495-F0ECA228A4CF}">
      <dgm:prSet/>
      <dgm:spPr/>
      <dgm:t>
        <a:bodyPr/>
        <a:lstStyle/>
        <a:p>
          <a:endParaRPr lang="de-DE"/>
        </a:p>
      </dgm:t>
    </dgm:pt>
    <dgm:pt modelId="{A295F355-238F-43F7-9D22-C907A77CBD6A}">
      <dgm:prSet phldrT="[Text]"/>
      <dgm:spPr/>
      <dgm:t>
        <a:bodyPr/>
        <a:lstStyle/>
        <a:p>
          <a:r>
            <a:rPr lang="en-US" noProof="0" dirty="0" smtClean="0">
              <a:solidFill>
                <a:schemeClr val="bg1"/>
              </a:solidFill>
              <a:latin typeface="Segoe UI" panose="020B0502040204020203" pitchFamily="34" charset="0"/>
              <a:cs typeface="Segoe UI" panose="020B0502040204020203" pitchFamily="34" charset="0"/>
            </a:rPr>
            <a:t>Seasonal Storage</a:t>
          </a:r>
          <a:endParaRPr lang="en-US" noProof="0" dirty="0">
            <a:solidFill>
              <a:schemeClr val="bg1"/>
            </a:solidFill>
            <a:latin typeface="Segoe UI" panose="020B0502040204020203" pitchFamily="34" charset="0"/>
            <a:cs typeface="Segoe UI" panose="020B0502040204020203" pitchFamily="34" charset="0"/>
          </a:endParaRPr>
        </a:p>
      </dgm:t>
    </dgm:pt>
    <dgm:pt modelId="{F219B03C-F3B3-450F-97FE-F7871E2EF93F}" type="parTrans" cxnId="{F0BEEEF8-3B3F-44DF-9C6C-F4284064A569}">
      <dgm:prSet/>
      <dgm:spPr/>
      <dgm:t>
        <a:bodyPr/>
        <a:lstStyle/>
        <a:p>
          <a:endParaRPr lang="de-DE"/>
        </a:p>
      </dgm:t>
    </dgm:pt>
    <dgm:pt modelId="{948D5B38-9051-4C4E-8571-DB9CF6096FA1}" type="sibTrans" cxnId="{F0BEEEF8-3B3F-44DF-9C6C-F4284064A569}">
      <dgm:prSet/>
      <dgm:spPr/>
      <dgm:t>
        <a:bodyPr/>
        <a:lstStyle/>
        <a:p>
          <a:endParaRPr lang="de-DE"/>
        </a:p>
      </dgm:t>
    </dgm:pt>
    <dgm:pt modelId="{09F12558-ED52-4FDF-9B98-0DD36588306C}" type="pres">
      <dgm:prSet presAssocID="{8EBB3151-4A9A-4A25-8B4F-25BD4ADA7978}" presName="composite" presStyleCnt="0">
        <dgm:presLayoutVars>
          <dgm:chMax val="1"/>
          <dgm:dir/>
          <dgm:resizeHandles val="exact"/>
        </dgm:presLayoutVars>
      </dgm:prSet>
      <dgm:spPr/>
    </dgm:pt>
    <dgm:pt modelId="{681116D2-0E24-4B5C-AABD-2E12DB22FA93}" type="pres">
      <dgm:prSet presAssocID="{8EBB3151-4A9A-4A25-8B4F-25BD4ADA7978}" presName="radial" presStyleCnt="0">
        <dgm:presLayoutVars>
          <dgm:animLvl val="ctr"/>
        </dgm:presLayoutVars>
      </dgm:prSet>
      <dgm:spPr/>
    </dgm:pt>
    <dgm:pt modelId="{B955B408-79FE-4C35-91A4-3995426681E0}" type="pres">
      <dgm:prSet presAssocID="{6F0733EE-2311-4187-9334-1360EE3DE5CE}" presName="centerShape" presStyleLbl="vennNode1" presStyleIdx="0" presStyleCnt="4"/>
      <dgm:spPr/>
    </dgm:pt>
    <dgm:pt modelId="{A1E2ACB5-F8FB-4C04-8450-FF4D6ED13F37}" type="pres">
      <dgm:prSet presAssocID="{F8454C9E-610E-4752-A2D4-2612450E0F55}" presName="node" presStyleLbl="vennNode1" presStyleIdx="1" presStyleCnt="4">
        <dgm:presLayoutVars>
          <dgm:bulletEnabled val="1"/>
        </dgm:presLayoutVars>
      </dgm:prSet>
      <dgm:spPr/>
      <dgm:t>
        <a:bodyPr/>
        <a:lstStyle/>
        <a:p>
          <a:endParaRPr lang="de-DE"/>
        </a:p>
      </dgm:t>
    </dgm:pt>
    <dgm:pt modelId="{5E57E199-2D41-4E06-BF9B-B9EFDB95451C}" type="pres">
      <dgm:prSet presAssocID="{9DD84D82-2BEE-4A52-A60D-AD0B9CB681EA}" presName="node" presStyleLbl="vennNode1" presStyleIdx="2" presStyleCnt="4">
        <dgm:presLayoutVars>
          <dgm:bulletEnabled val="1"/>
        </dgm:presLayoutVars>
      </dgm:prSet>
      <dgm:spPr/>
      <dgm:t>
        <a:bodyPr/>
        <a:lstStyle/>
        <a:p>
          <a:endParaRPr lang="de-DE"/>
        </a:p>
      </dgm:t>
    </dgm:pt>
    <dgm:pt modelId="{8A44B340-2FE6-4526-96D1-E105633C83AD}" type="pres">
      <dgm:prSet presAssocID="{A295F355-238F-43F7-9D22-C907A77CBD6A}" presName="node" presStyleLbl="vennNode1" presStyleIdx="3" presStyleCnt="4">
        <dgm:presLayoutVars>
          <dgm:bulletEnabled val="1"/>
        </dgm:presLayoutVars>
      </dgm:prSet>
      <dgm:spPr/>
    </dgm:pt>
  </dgm:ptLst>
  <dgm:cxnLst>
    <dgm:cxn modelId="{23EB3EF6-6231-4850-978D-08FAEAB63F80}" type="presOf" srcId="{9DD84D82-2BEE-4A52-A60D-AD0B9CB681EA}" destId="{5E57E199-2D41-4E06-BF9B-B9EFDB95451C}" srcOrd="0" destOrd="0" presId="urn:microsoft.com/office/officeart/2005/8/layout/radial3"/>
    <dgm:cxn modelId="{A809647A-8729-4609-A6ED-6B0660B649FC}" type="presOf" srcId="{6F0733EE-2311-4187-9334-1360EE3DE5CE}" destId="{B955B408-79FE-4C35-91A4-3995426681E0}" srcOrd="0" destOrd="0" presId="urn:microsoft.com/office/officeart/2005/8/layout/radial3"/>
    <dgm:cxn modelId="{2E774C48-5BB5-4C1E-BC79-6B1C41BB1F9E}" srcId="{8EBB3151-4A9A-4A25-8B4F-25BD4ADA7978}" destId="{6F0733EE-2311-4187-9334-1360EE3DE5CE}" srcOrd="0" destOrd="0" parTransId="{E88A993E-5E28-4F84-A5AA-13AD737A4825}" sibTransId="{63E80853-7CC4-43B1-8451-CF4F5C3C09AE}"/>
    <dgm:cxn modelId="{F0BEEEF8-3B3F-44DF-9C6C-F4284064A569}" srcId="{6F0733EE-2311-4187-9334-1360EE3DE5CE}" destId="{A295F355-238F-43F7-9D22-C907A77CBD6A}" srcOrd="2" destOrd="0" parTransId="{F219B03C-F3B3-450F-97FE-F7871E2EF93F}" sibTransId="{948D5B38-9051-4C4E-8571-DB9CF6096FA1}"/>
    <dgm:cxn modelId="{D7280E18-DABE-4416-9E42-5FE86078279A}" type="presOf" srcId="{A295F355-238F-43F7-9D22-C907A77CBD6A}" destId="{8A44B340-2FE6-4526-96D1-E105633C83AD}" srcOrd="0" destOrd="0" presId="urn:microsoft.com/office/officeart/2005/8/layout/radial3"/>
    <dgm:cxn modelId="{9EAEEBFD-5401-414A-B5BD-3150345DF8CA}" type="presOf" srcId="{8EBB3151-4A9A-4A25-8B4F-25BD4ADA7978}" destId="{09F12558-ED52-4FDF-9B98-0DD36588306C}" srcOrd="0" destOrd="0" presId="urn:microsoft.com/office/officeart/2005/8/layout/radial3"/>
    <dgm:cxn modelId="{FED58C94-3208-43E5-9818-CD63B72BF535}" srcId="{6F0733EE-2311-4187-9334-1360EE3DE5CE}" destId="{F8454C9E-610E-4752-A2D4-2612450E0F55}" srcOrd="0" destOrd="0" parTransId="{D75B44CF-C5E6-405A-BCAC-A3AD7210AFE6}" sibTransId="{13E9B9B0-ACB1-44A9-B2F8-BFA00809A868}"/>
    <dgm:cxn modelId="{85F069BD-2713-41C9-87EA-608F5DABD349}" type="presOf" srcId="{F8454C9E-610E-4752-A2D4-2612450E0F55}" destId="{A1E2ACB5-F8FB-4C04-8450-FF4D6ED13F37}" srcOrd="0" destOrd="0" presId="urn:microsoft.com/office/officeart/2005/8/layout/radial3"/>
    <dgm:cxn modelId="{781F12E5-21FB-41C1-8495-F0ECA228A4CF}" srcId="{6F0733EE-2311-4187-9334-1360EE3DE5CE}" destId="{9DD84D82-2BEE-4A52-A60D-AD0B9CB681EA}" srcOrd="1" destOrd="0" parTransId="{BDB35BAB-FF6F-477C-8CE0-927391AB4C69}" sibTransId="{E8E82968-B0AA-4A47-9969-DD9CFA6F414E}"/>
    <dgm:cxn modelId="{2541DECD-177C-4491-8B44-FA57FFEB165F}" type="presParOf" srcId="{09F12558-ED52-4FDF-9B98-0DD36588306C}" destId="{681116D2-0E24-4B5C-AABD-2E12DB22FA93}" srcOrd="0" destOrd="0" presId="urn:microsoft.com/office/officeart/2005/8/layout/radial3"/>
    <dgm:cxn modelId="{E417CF03-E0B7-47C6-93A7-3ADFB5DDD87C}" type="presParOf" srcId="{681116D2-0E24-4B5C-AABD-2E12DB22FA93}" destId="{B955B408-79FE-4C35-91A4-3995426681E0}" srcOrd="0" destOrd="0" presId="urn:microsoft.com/office/officeart/2005/8/layout/radial3"/>
    <dgm:cxn modelId="{6A2DD0F1-D0B1-451B-82D2-9AC5603BCD96}" type="presParOf" srcId="{681116D2-0E24-4B5C-AABD-2E12DB22FA93}" destId="{A1E2ACB5-F8FB-4C04-8450-FF4D6ED13F37}" srcOrd="1" destOrd="0" presId="urn:microsoft.com/office/officeart/2005/8/layout/radial3"/>
    <dgm:cxn modelId="{76FAFE85-9E08-430A-A1CB-E894FEC8975D}" type="presParOf" srcId="{681116D2-0E24-4B5C-AABD-2E12DB22FA93}" destId="{5E57E199-2D41-4E06-BF9B-B9EFDB95451C}" srcOrd="2" destOrd="0" presId="urn:microsoft.com/office/officeart/2005/8/layout/radial3"/>
    <dgm:cxn modelId="{FAC02C59-6A91-47EE-AD33-12FFCED096CE}" type="presParOf" srcId="{681116D2-0E24-4B5C-AABD-2E12DB22FA93}" destId="{8A44B340-2FE6-4526-96D1-E105633C83AD}" srcOrd="3" destOrd="0" presId="urn:microsoft.com/office/officeart/2005/8/layout/radial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325FFD-61E2-4BF7-9BCB-AE3E5C1E7A40}"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de-DE"/>
        </a:p>
      </dgm:t>
    </dgm:pt>
    <dgm:pt modelId="{816D60AE-1FBC-4CBE-ACCF-7FC2A5E1F01B}">
      <dgm:prSet phldrT="[Text]"/>
      <dgm:spPr>
        <a:solidFill>
          <a:srgbClr val="5AA9A2"/>
        </a:solidFill>
      </dgm:spPr>
      <dgm:t>
        <a:bodyPr/>
        <a:lstStyle/>
        <a:p>
          <a:r>
            <a:rPr lang="en-US" noProof="0" dirty="0" smtClean="0"/>
            <a:t>Electricity</a:t>
          </a:r>
          <a:r>
            <a:rPr lang="de-DE" dirty="0" smtClean="0"/>
            <a:t> </a:t>
          </a:r>
          <a:r>
            <a:rPr lang="en-US" noProof="0" dirty="0" smtClean="0"/>
            <a:t>price</a:t>
          </a:r>
          <a:endParaRPr lang="en-US" noProof="0" dirty="0"/>
        </a:p>
      </dgm:t>
    </dgm:pt>
    <dgm:pt modelId="{2F444610-E4DC-4FF4-9F9D-916360E45C2E}" type="parTrans" cxnId="{65BB8B5E-DBAA-40D0-9D90-EE75086D9CFF}">
      <dgm:prSet/>
      <dgm:spPr/>
      <dgm:t>
        <a:bodyPr/>
        <a:lstStyle/>
        <a:p>
          <a:endParaRPr lang="de-DE"/>
        </a:p>
      </dgm:t>
    </dgm:pt>
    <dgm:pt modelId="{190FE825-5D62-4EFD-BC83-0BDA78AC8E0A}" type="sibTrans" cxnId="{65BB8B5E-DBAA-40D0-9D90-EE75086D9CFF}">
      <dgm:prSet/>
      <dgm:spPr/>
      <dgm:t>
        <a:bodyPr/>
        <a:lstStyle/>
        <a:p>
          <a:endParaRPr lang="de-DE"/>
        </a:p>
      </dgm:t>
    </dgm:pt>
    <dgm:pt modelId="{326A168D-F26A-44C0-A121-BCC9782554E7}">
      <dgm:prSet phldrT="[Text]"/>
      <dgm:spPr>
        <a:solidFill>
          <a:srgbClr val="F77189"/>
        </a:solidFill>
      </dgm:spPr>
      <dgm:t>
        <a:bodyPr/>
        <a:lstStyle/>
        <a:p>
          <a:r>
            <a:rPr lang="en-US" noProof="0" dirty="0" smtClean="0"/>
            <a:t>Wholesale cost</a:t>
          </a:r>
          <a:endParaRPr lang="en-US" noProof="0" dirty="0"/>
        </a:p>
      </dgm:t>
    </dgm:pt>
    <dgm:pt modelId="{698E1B00-4EF1-4EF0-AB4A-D7FAF4F72D58}" type="parTrans" cxnId="{AD978936-DFB0-4018-BDC0-543CC2E5AC3C}">
      <dgm:prSet/>
      <dgm:spPr/>
      <dgm:t>
        <a:bodyPr/>
        <a:lstStyle/>
        <a:p>
          <a:endParaRPr lang="de-DE"/>
        </a:p>
      </dgm:t>
    </dgm:pt>
    <dgm:pt modelId="{D08D72F4-4426-4BD4-9B53-D50C5BCB649E}" type="sibTrans" cxnId="{AD978936-DFB0-4018-BDC0-543CC2E5AC3C}">
      <dgm:prSet/>
      <dgm:spPr/>
      <dgm:t>
        <a:bodyPr/>
        <a:lstStyle/>
        <a:p>
          <a:endParaRPr lang="de-DE"/>
        </a:p>
      </dgm:t>
    </dgm:pt>
    <dgm:pt modelId="{3414DA5E-7A33-4B9E-9AA7-0A1B904CF690}">
      <dgm:prSet phldrT="[Text]"/>
      <dgm:spPr>
        <a:solidFill>
          <a:srgbClr val="39A7D0"/>
        </a:solidFill>
      </dgm:spPr>
      <dgm:t>
        <a:bodyPr/>
        <a:lstStyle/>
        <a:p>
          <a:r>
            <a:rPr lang="de-CH" noProof="0" dirty="0" smtClean="0"/>
            <a:t>Transmission &amp; Distribution Charges</a:t>
          </a:r>
          <a:endParaRPr lang="en-US" noProof="0" dirty="0"/>
        </a:p>
      </dgm:t>
    </dgm:pt>
    <dgm:pt modelId="{2A846357-F2CE-4960-847B-A888F7B63402}" type="parTrans" cxnId="{F067EE80-57FA-4D29-A246-715731D0473A}">
      <dgm:prSet/>
      <dgm:spPr/>
      <dgm:t>
        <a:bodyPr/>
        <a:lstStyle/>
        <a:p>
          <a:endParaRPr lang="de-DE"/>
        </a:p>
      </dgm:t>
    </dgm:pt>
    <dgm:pt modelId="{E13E48E4-C6EE-40E5-9F23-121433BA90B0}" type="sibTrans" cxnId="{F067EE80-57FA-4D29-A246-715731D0473A}">
      <dgm:prSet/>
      <dgm:spPr/>
      <dgm:t>
        <a:bodyPr/>
        <a:lstStyle/>
        <a:p>
          <a:endParaRPr lang="de-DE"/>
        </a:p>
      </dgm:t>
    </dgm:pt>
    <dgm:pt modelId="{FB4DC4F0-0593-4EA9-8056-039421CF4D76}">
      <dgm:prSet phldrT="[Text]"/>
      <dgm:spPr>
        <a:solidFill>
          <a:srgbClr val="39A7D0"/>
        </a:solidFill>
      </dgm:spPr>
      <dgm:t>
        <a:bodyPr/>
        <a:lstStyle/>
        <a:p>
          <a:r>
            <a:rPr lang="de-DE" dirty="0" smtClean="0"/>
            <a:t>Arbeitspreis</a:t>
          </a:r>
          <a:endParaRPr lang="de-DE" dirty="0"/>
        </a:p>
      </dgm:t>
    </dgm:pt>
    <dgm:pt modelId="{34F9F6D0-AD0D-465F-BF83-1482DE950F4F}" type="parTrans" cxnId="{4D7AF508-8A41-43BF-AA79-BBBDB1A9655A}">
      <dgm:prSet/>
      <dgm:spPr/>
      <dgm:t>
        <a:bodyPr/>
        <a:lstStyle/>
        <a:p>
          <a:endParaRPr lang="de-DE"/>
        </a:p>
      </dgm:t>
    </dgm:pt>
    <dgm:pt modelId="{11348EF0-D4B3-4CD9-BDA2-F8D6FF94C03E}" type="sibTrans" cxnId="{4D7AF508-8A41-43BF-AA79-BBBDB1A9655A}">
      <dgm:prSet/>
      <dgm:spPr/>
      <dgm:t>
        <a:bodyPr/>
        <a:lstStyle/>
        <a:p>
          <a:endParaRPr lang="de-DE"/>
        </a:p>
      </dgm:t>
    </dgm:pt>
    <dgm:pt modelId="{09122E27-9243-490F-B8A2-AF2B9A9A83E0}">
      <dgm:prSet phldrT="[Text]"/>
      <dgm:spPr>
        <a:solidFill>
          <a:srgbClr val="39A7D0"/>
        </a:solidFill>
      </dgm:spPr>
      <dgm:t>
        <a:bodyPr/>
        <a:lstStyle/>
        <a:p>
          <a:r>
            <a:rPr lang="de-DE" dirty="0" smtClean="0"/>
            <a:t>Leistungspreis</a:t>
          </a:r>
          <a:endParaRPr lang="de-DE" dirty="0"/>
        </a:p>
      </dgm:t>
    </dgm:pt>
    <dgm:pt modelId="{916805C4-C875-4B72-9677-26F784CF8CCE}" type="parTrans" cxnId="{F40121D2-BE02-4B2D-BAC2-1B02AB388652}">
      <dgm:prSet/>
      <dgm:spPr/>
      <dgm:t>
        <a:bodyPr/>
        <a:lstStyle/>
        <a:p>
          <a:endParaRPr lang="de-DE"/>
        </a:p>
      </dgm:t>
    </dgm:pt>
    <dgm:pt modelId="{38C233ED-E68B-42C9-AC37-8C3A431F975C}" type="sibTrans" cxnId="{F40121D2-BE02-4B2D-BAC2-1B02AB388652}">
      <dgm:prSet/>
      <dgm:spPr/>
      <dgm:t>
        <a:bodyPr/>
        <a:lstStyle/>
        <a:p>
          <a:endParaRPr lang="de-DE"/>
        </a:p>
      </dgm:t>
    </dgm:pt>
    <dgm:pt modelId="{30800FE0-8A73-474D-B29F-DCBE28B7CCF8}">
      <dgm:prSet phldrT="[Text]"/>
      <dgm:spPr>
        <a:solidFill>
          <a:srgbClr val="F77189"/>
        </a:solidFill>
      </dgm:spPr>
      <dgm:t>
        <a:bodyPr/>
        <a:lstStyle/>
        <a:p>
          <a:r>
            <a:rPr lang="en-US" noProof="0" dirty="0" smtClean="0"/>
            <a:t>Green</a:t>
          </a:r>
          <a:endParaRPr lang="en-US" noProof="0" dirty="0"/>
        </a:p>
      </dgm:t>
    </dgm:pt>
    <dgm:pt modelId="{75D48194-B2DB-430B-876C-2B001E1B2408}" type="parTrans" cxnId="{1B02EF6B-1AF1-45A9-864F-A29D90BBD3FF}">
      <dgm:prSet/>
      <dgm:spPr/>
      <dgm:t>
        <a:bodyPr/>
        <a:lstStyle/>
        <a:p>
          <a:endParaRPr lang="de-DE"/>
        </a:p>
      </dgm:t>
    </dgm:pt>
    <dgm:pt modelId="{93164F28-3A29-4662-80F1-B09A7C052737}" type="sibTrans" cxnId="{1B02EF6B-1AF1-45A9-864F-A29D90BBD3FF}">
      <dgm:prSet/>
      <dgm:spPr/>
      <dgm:t>
        <a:bodyPr/>
        <a:lstStyle/>
        <a:p>
          <a:endParaRPr lang="de-DE"/>
        </a:p>
      </dgm:t>
    </dgm:pt>
    <dgm:pt modelId="{A1675F16-8BDB-4C56-B91A-E8895AEEDE6C}">
      <dgm:prSet phldrT="[Text]"/>
      <dgm:spPr>
        <a:solidFill>
          <a:srgbClr val="F77189"/>
        </a:solidFill>
      </dgm:spPr>
      <dgm:t>
        <a:bodyPr/>
        <a:lstStyle/>
        <a:p>
          <a:r>
            <a:rPr lang="en-US" noProof="0" dirty="0" smtClean="0"/>
            <a:t>Blue</a:t>
          </a:r>
          <a:endParaRPr lang="en-US" noProof="0" dirty="0"/>
        </a:p>
      </dgm:t>
    </dgm:pt>
    <dgm:pt modelId="{21627479-ABC4-4C42-917C-BB4B93BF9DFB}" type="parTrans" cxnId="{B306D579-EC02-4F54-8E9B-E9E52B9DB420}">
      <dgm:prSet/>
      <dgm:spPr/>
      <dgm:t>
        <a:bodyPr/>
        <a:lstStyle/>
        <a:p>
          <a:endParaRPr lang="de-DE"/>
        </a:p>
      </dgm:t>
    </dgm:pt>
    <dgm:pt modelId="{0C08C9B9-B3C9-4449-9B15-DF5FC6DC88E1}" type="sibTrans" cxnId="{B306D579-EC02-4F54-8E9B-E9E52B9DB420}">
      <dgm:prSet/>
      <dgm:spPr/>
      <dgm:t>
        <a:bodyPr/>
        <a:lstStyle/>
        <a:p>
          <a:endParaRPr lang="de-DE"/>
        </a:p>
      </dgm:t>
    </dgm:pt>
    <dgm:pt modelId="{F0E87902-0DDF-469C-A25C-C86E005DEBBC}">
      <dgm:prSet phldrT="[Text]"/>
      <dgm:spPr>
        <a:solidFill>
          <a:srgbClr val="F77189"/>
        </a:solidFill>
      </dgm:spPr>
      <dgm:t>
        <a:bodyPr/>
        <a:lstStyle/>
        <a:p>
          <a:r>
            <a:rPr lang="en-US" noProof="0" dirty="0" smtClean="0"/>
            <a:t>Grey</a:t>
          </a:r>
          <a:endParaRPr lang="en-US" noProof="0" dirty="0"/>
        </a:p>
      </dgm:t>
    </dgm:pt>
    <dgm:pt modelId="{E2DF5722-6206-46B0-B22A-9501446625A7}" type="parTrans" cxnId="{4294D61A-4195-418D-A8C4-A4802EFCA779}">
      <dgm:prSet/>
      <dgm:spPr/>
      <dgm:t>
        <a:bodyPr/>
        <a:lstStyle/>
        <a:p>
          <a:endParaRPr lang="de-DE"/>
        </a:p>
      </dgm:t>
    </dgm:pt>
    <dgm:pt modelId="{0FC9BF30-4E26-48FC-8BAF-19765CE1F9C8}" type="sibTrans" cxnId="{4294D61A-4195-418D-A8C4-A4802EFCA779}">
      <dgm:prSet/>
      <dgm:spPr/>
      <dgm:t>
        <a:bodyPr/>
        <a:lstStyle/>
        <a:p>
          <a:endParaRPr lang="de-DE"/>
        </a:p>
      </dgm:t>
    </dgm:pt>
    <dgm:pt modelId="{8B825BBF-3DBA-4CF6-B973-57459F7C3C79}">
      <dgm:prSet phldrT="[Text]"/>
      <dgm:spPr>
        <a:solidFill>
          <a:srgbClr val="F77189"/>
        </a:solidFill>
      </dgm:spPr>
      <dgm:t>
        <a:bodyPr/>
        <a:lstStyle/>
        <a:p>
          <a:r>
            <a:rPr lang="en-US" noProof="0" dirty="0" smtClean="0"/>
            <a:t>Rp./kWh</a:t>
          </a:r>
          <a:endParaRPr lang="en-US" noProof="0" dirty="0"/>
        </a:p>
      </dgm:t>
    </dgm:pt>
    <dgm:pt modelId="{32365D1E-8EC9-4F43-9686-D476DA5A9AE0}" type="parTrans" cxnId="{6A3E666A-D25E-4227-83CC-D2276E100C74}">
      <dgm:prSet/>
      <dgm:spPr/>
      <dgm:t>
        <a:bodyPr/>
        <a:lstStyle/>
        <a:p>
          <a:endParaRPr lang="de-DE"/>
        </a:p>
      </dgm:t>
    </dgm:pt>
    <dgm:pt modelId="{F9CFDF27-B4D6-4B96-B838-0DC146C1055C}" type="sibTrans" cxnId="{6A3E666A-D25E-4227-83CC-D2276E100C74}">
      <dgm:prSet/>
      <dgm:spPr/>
      <dgm:t>
        <a:bodyPr/>
        <a:lstStyle/>
        <a:p>
          <a:endParaRPr lang="de-DE"/>
        </a:p>
      </dgm:t>
    </dgm:pt>
    <dgm:pt modelId="{4C9FF113-F7C7-4135-8730-2FB9D080AECC}">
      <dgm:prSet phldrT="[Text]"/>
      <dgm:spPr>
        <a:solidFill>
          <a:srgbClr val="39A7D0"/>
        </a:solidFill>
      </dgm:spPr>
      <dgm:t>
        <a:bodyPr/>
        <a:lstStyle/>
        <a:p>
          <a:r>
            <a:rPr lang="en-US" noProof="0" dirty="0" smtClean="0"/>
            <a:t>Rp./kWh</a:t>
          </a:r>
          <a:endParaRPr lang="de-DE" dirty="0"/>
        </a:p>
      </dgm:t>
    </dgm:pt>
    <dgm:pt modelId="{E72BCD20-2DB8-4FDC-BC1D-A1D9891C32E5}" type="parTrans" cxnId="{935973E8-9037-4514-A684-2D72927F1870}">
      <dgm:prSet/>
      <dgm:spPr/>
      <dgm:t>
        <a:bodyPr/>
        <a:lstStyle/>
        <a:p>
          <a:endParaRPr lang="de-DE"/>
        </a:p>
      </dgm:t>
    </dgm:pt>
    <dgm:pt modelId="{475E967A-3A7D-4BBC-90BF-F7A6BB5FB7BD}" type="sibTrans" cxnId="{935973E8-9037-4514-A684-2D72927F1870}">
      <dgm:prSet/>
      <dgm:spPr/>
      <dgm:t>
        <a:bodyPr/>
        <a:lstStyle/>
        <a:p>
          <a:endParaRPr lang="de-DE"/>
        </a:p>
      </dgm:t>
    </dgm:pt>
    <dgm:pt modelId="{C66484D4-03D9-47E1-8062-CBA353A22DE7}">
      <dgm:prSet phldrT="[Text]"/>
      <dgm:spPr>
        <a:solidFill>
          <a:srgbClr val="39A7D0"/>
        </a:solidFill>
      </dgm:spPr>
      <dgm:t>
        <a:bodyPr/>
        <a:lstStyle/>
        <a:p>
          <a:r>
            <a:rPr lang="en-US" noProof="0" dirty="0" smtClean="0"/>
            <a:t>CHF/kW/month</a:t>
          </a:r>
          <a:endParaRPr lang="de-DE" dirty="0"/>
        </a:p>
      </dgm:t>
    </dgm:pt>
    <dgm:pt modelId="{5FACA1CB-558C-4D12-8FB0-23ED8CCB23FA}" type="parTrans" cxnId="{61F1B0E6-1864-46EF-ADE4-9850504DFF1A}">
      <dgm:prSet/>
      <dgm:spPr/>
      <dgm:t>
        <a:bodyPr/>
        <a:lstStyle/>
        <a:p>
          <a:endParaRPr lang="de-DE"/>
        </a:p>
      </dgm:t>
    </dgm:pt>
    <dgm:pt modelId="{20A7FF54-4FC8-47D6-85E0-9643A8DB3783}" type="sibTrans" cxnId="{61F1B0E6-1864-46EF-ADE4-9850504DFF1A}">
      <dgm:prSet/>
      <dgm:spPr/>
      <dgm:t>
        <a:bodyPr/>
        <a:lstStyle/>
        <a:p>
          <a:endParaRPr lang="de-DE"/>
        </a:p>
      </dgm:t>
    </dgm:pt>
    <dgm:pt modelId="{1A494B39-20FC-4368-B034-5C8B4468A5CA}">
      <dgm:prSet phldrT="[Text]"/>
      <dgm:spPr>
        <a:solidFill>
          <a:srgbClr val="A48CF4"/>
        </a:solidFill>
      </dgm:spPr>
      <dgm:t>
        <a:bodyPr/>
        <a:lstStyle/>
        <a:p>
          <a:r>
            <a:rPr lang="de-DE" dirty="0" smtClean="0"/>
            <a:t>T</a:t>
          </a:r>
          <a:r>
            <a:rPr lang="en-US" noProof="0" dirty="0" smtClean="0"/>
            <a:t>axes / </a:t>
          </a:r>
          <a:r>
            <a:rPr lang="en-US" noProof="0" dirty="0" err="1" smtClean="0"/>
            <a:t>Levie</a:t>
          </a:r>
          <a:r>
            <a:rPr lang="de-DE" dirty="0" smtClean="0"/>
            <a:t>s</a:t>
          </a:r>
          <a:endParaRPr lang="de-DE" dirty="0"/>
        </a:p>
      </dgm:t>
    </dgm:pt>
    <dgm:pt modelId="{7C12A22F-F628-4C1E-AC7A-5D8CFB62D0F1}" type="parTrans" cxnId="{CD5EA464-DCC0-48DE-8BFB-9FE35E0CF3D7}">
      <dgm:prSet/>
      <dgm:spPr/>
      <dgm:t>
        <a:bodyPr/>
        <a:lstStyle/>
        <a:p>
          <a:endParaRPr lang="de-DE"/>
        </a:p>
      </dgm:t>
    </dgm:pt>
    <dgm:pt modelId="{18413A1B-F9A5-4B8A-AE69-688DCFAD7F4E}" type="sibTrans" cxnId="{CD5EA464-DCC0-48DE-8BFB-9FE35E0CF3D7}">
      <dgm:prSet/>
      <dgm:spPr/>
      <dgm:t>
        <a:bodyPr/>
        <a:lstStyle/>
        <a:p>
          <a:endParaRPr lang="de-DE"/>
        </a:p>
      </dgm:t>
    </dgm:pt>
    <dgm:pt modelId="{6E50229C-C7FB-4C68-BC10-D714429652F2}">
      <dgm:prSet phldrT="[Text]"/>
      <dgm:spPr>
        <a:solidFill>
          <a:srgbClr val="A48CF4"/>
        </a:solidFill>
      </dgm:spPr>
      <dgm:t>
        <a:bodyPr/>
        <a:lstStyle/>
        <a:p>
          <a:r>
            <a:rPr lang="en-US" noProof="0" dirty="0" smtClean="0"/>
            <a:t>Rp./kWh</a:t>
          </a:r>
          <a:endParaRPr lang="de-DE" dirty="0"/>
        </a:p>
      </dgm:t>
    </dgm:pt>
    <dgm:pt modelId="{75E7A1D2-C3AB-47C7-ACB0-CA5E1C71BB33}" type="parTrans" cxnId="{1262C2FF-D28B-4901-BCF2-F4BA99652A0A}">
      <dgm:prSet/>
      <dgm:spPr/>
      <dgm:t>
        <a:bodyPr/>
        <a:lstStyle/>
        <a:p>
          <a:endParaRPr lang="de-DE"/>
        </a:p>
      </dgm:t>
    </dgm:pt>
    <dgm:pt modelId="{1E758FCA-0E22-4F3F-9B40-D24B0D7594F5}" type="sibTrans" cxnId="{1262C2FF-D28B-4901-BCF2-F4BA99652A0A}">
      <dgm:prSet/>
      <dgm:spPr/>
      <dgm:t>
        <a:bodyPr/>
        <a:lstStyle/>
        <a:p>
          <a:endParaRPr lang="de-DE"/>
        </a:p>
      </dgm:t>
    </dgm:pt>
    <dgm:pt modelId="{DA474F07-A538-4BA4-AF84-B90CFD083C9F}">
      <dgm:prSet phldrT="[Text]"/>
      <dgm:spPr>
        <a:solidFill>
          <a:srgbClr val="A48CF4"/>
        </a:solidFill>
      </dgm:spPr>
      <dgm:t>
        <a:bodyPr/>
        <a:lstStyle/>
        <a:p>
          <a:r>
            <a:rPr lang="en-US" dirty="0" smtClean="0"/>
            <a:t>Tariffs for the transmission grid</a:t>
          </a:r>
          <a:endParaRPr lang="de-DE" dirty="0"/>
        </a:p>
      </dgm:t>
    </dgm:pt>
    <dgm:pt modelId="{2F5D2EF5-C5AC-455A-A79B-F0D1E1545F2E}" type="parTrans" cxnId="{D86F262E-B459-4F8F-842A-363D53940266}">
      <dgm:prSet/>
      <dgm:spPr/>
      <dgm:t>
        <a:bodyPr/>
        <a:lstStyle/>
        <a:p>
          <a:endParaRPr lang="de-DE"/>
        </a:p>
      </dgm:t>
    </dgm:pt>
    <dgm:pt modelId="{18796180-5CAA-4823-871E-F5ABE78A8296}" type="sibTrans" cxnId="{D86F262E-B459-4F8F-842A-363D53940266}">
      <dgm:prSet/>
      <dgm:spPr/>
      <dgm:t>
        <a:bodyPr/>
        <a:lstStyle/>
        <a:p>
          <a:endParaRPr lang="de-DE"/>
        </a:p>
      </dgm:t>
    </dgm:pt>
    <dgm:pt modelId="{B3A9D7C5-B163-4B7A-B8BE-3FBAA2EF7950}">
      <dgm:prSet phldrT="[Text]"/>
      <dgm:spPr>
        <a:solidFill>
          <a:srgbClr val="A48CF4"/>
        </a:solidFill>
      </dgm:spPr>
      <dgm:t>
        <a:bodyPr/>
        <a:lstStyle/>
        <a:p>
          <a:r>
            <a:rPr lang="en-US" noProof="0" dirty="0" smtClean="0"/>
            <a:t>Taxes</a:t>
          </a:r>
          <a:endParaRPr lang="en-US" noProof="0" dirty="0"/>
        </a:p>
      </dgm:t>
    </dgm:pt>
    <dgm:pt modelId="{44F39781-93DB-4F3C-AC53-DCE5D0B00AF1}" type="parTrans" cxnId="{171B694F-A20E-4C80-B4E8-1D4F9674400B}">
      <dgm:prSet/>
      <dgm:spPr/>
      <dgm:t>
        <a:bodyPr/>
        <a:lstStyle/>
        <a:p>
          <a:endParaRPr lang="de-DE"/>
        </a:p>
      </dgm:t>
    </dgm:pt>
    <dgm:pt modelId="{725F00BA-CDDC-4492-99EA-77A595C1F572}" type="sibTrans" cxnId="{171B694F-A20E-4C80-B4E8-1D4F9674400B}">
      <dgm:prSet/>
      <dgm:spPr/>
      <dgm:t>
        <a:bodyPr/>
        <a:lstStyle/>
        <a:p>
          <a:endParaRPr lang="de-DE"/>
        </a:p>
      </dgm:t>
    </dgm:pt>
    <dgm:pt modelId="{1DB5D486-FAE3-4445-8F68-17AFF4EA4161}">
      <dgm:prSet phldrT="[Text]"/>
      <dgm:spPr>
        <a:solidFill>
          <a:srgbClr val="A48CF4"/>
        </a:solidFill>
      </dgm:spPr>
      <dgm:t>
        <a:bodyPr/>
        <a:lstStyle/>
        <a:p>
          <a:r>
            <a:rPr lang="en-US" noProof="0" dirty="0" smtClean="0"/>
            <a:t>Rp./kWh</a:t>
          </a:r>
          <a:endParaRPr lang="de-DE" dirty="0"/>
        </a:p>
      </dgm:t>
    </dgm:pt>
    <dgm:pt modelId="{ACADB9F8-32F0-4A60-85C9-75DCE810B93A}" type="parTrans" cxnId="{DA6D9D3D-3494-4811-8CE2-DB9BEF948BB1}">
      <dgm:prSet/>
      <dgm:spPr/>
      <dgm:t>
        <a:bodyPr/>
        <a:lstStyle/>
        <a:p>
          <a:endParaRPr lang="de-DE"/>
        </a:p>
      </dgm:t>
    </dgm:pt>
    <dgm:pt modelId="{399FFFA3-23C4-41BC-88CA-3D9F16914A40}" type="sibTrans" cxnId="{DA6D9D3D-3494-4811-8CE2-DB9BEF948BB1}">
      <dgm:prSet/>
      <dgm:spPr/>
      <dgm:t>
        <a:bodyPr/>
        <a:lstStyle/>
        <a:p>
          <a:endParaRPr lang="de-DE"/>
        </a:p>
      </dgm:t>
    </dgm:pt>
    <dgm:pt modelId="{FEE61D68-A25D-4814-9AC1-B8FA5D29A07A}" type="pres">
      <dgm:prSet presAssocID="{D8325FFD-61E2-4BF7-9BCB-AE3E5C1E7A40}" presName="Name0" presStyleCnt="0">
        <dgm:presLayoutVars>
          <dgm:chPref val="1"/>
          <dgm:dir/>
          <dgm:animOne val="branch"/>
          <dgm:animLvl val="lvl"/>
          <dgm:resizeHandles/>
        </dgm:presLayoutVars>
      </dgm:prSet>
      <dgm:spPr/>
      <dgm:t>
        <a:bodyPr/>
        <a:lstStyle/>
        <a:p>
          <a:endParaRPr lang="de-DE"/>
        </a:p>
      </dgm:t>
    </dgm:pt>
    <dgm:pt modelId="{41E86BB1-721F-45F2-A60A-CFDE8614D8F0}" type="pres">
      <dgm:prSet presAssocID="{816D60AE-1FBC-4CBE-ACCF-7FC2A5E1F01B}" presName="vertOne" presStyleCnt="0"/>
      <dgm:spPr/>
    </dgm:pt>
    <dgm:pt modelId="{CE6879F2-1995-49E9-9782-BA6F5300C931}" type="pres">
      <dgm:prSet presAssocID="{816D60AE-1FBC-4CBE-ACCF-7FC2A5E1F01B}" presName="txOne" presStyleLbl="node0" presStyleIdx="0" presStyleCnt="1">
        <dgm:presLayoutVars>
          <dgm:chPref val="3"/>
        </dgm:presLayoutVars>
      </dgm:prSet>
      <dgm:spPr/>
      <dgm:t>
        <a:bodyPr/>
        <a:lstStyle/>
        <a:p>
          <a:endParaRPr lang="de-DE"/>
        </a:p>
      </dgm:t>
    </dgm:pt>
    <dgm:pt modelId="{930AE2EA-8DE5-4533-A736-1871ED303BCE}" type="pres">
      <dgm:prSet presAssocID="{816D60AE-1FBC-4CBE-ACCF-7FC2A5E1F01B}" presName="parTransOne" presStyleCnt="0"/>
      <dgm:spPr/>
    </dgm:pt>
    <dgm:pt modelId="{6E60E925-E3D8-440D-B22B-088626A91640}" type="pres">
      <dgm:prSet presAssocID="{816D60AE-1FBC-4CBE-ACCF-7FC2A5E1F01B}" presName="horzOne" presStyleCnt="0"/>
      <dgm:spPr/>
    </dgm:pt>
    <dgm:pt modelId="{242A469E-A40B-40F6-84AF-1DD807923870}" type="pres">
      <dgm:prSet presAssocID="{326A168D-F26A-44C0-A121-BCC9782554E7}" presName="vertTwo" presStyleCnt="0"/>
      <dgm:spPr/>
    </dgm:pt>
    <dgm:pt modelId="{0414B0C1-15D5-4AFD-B16B-C42DE80157A9}" type="pres">
      <dgm:prSet presAssocID="{326A168D-F26A-44C0-A121-BCC9782554E7}" presName="txTwo" presStyleLbl="node2" presStyleIdx="0" presStyleCnt="3">
        <dgm:presLayoutVars>
          <dgm:chPref val="3"/>
        </dgm:presLayoutVars>
      </dgm:prSet>
      <dgm:spPr/>
      <dgm:t>
        <a:bodyPr/>
        <a:lstStyle/>
        <a:p>
          <a:endParaRPr lang="de-DE"/>
        </a:p>
      </dgm:t>
    </dgm:pt>
    <dgm:pt modelId="{3B87772E-8745-4447-B15E-BD198C0898F8}" type="pres">
      <dgm:prSet presAssocID="{326A168D-F26A-44C0-A121-BCC9782554E7}" presName="parTransTwo" presStyleCnt="0"/>
      <dgm:spPr/>
    </dgm:pt>
    <dgm:pt modelId="{9CB68DB1-3210-483C-A95A-64B603539273}" type="pres">
      <dgm:prSet presAssocID="{326A168D-F26A-44C0-A121-BCC9782554E7}" presName="horzTwo" presStyleCnt="0"/>
      <dgm:spPr/>
    </dgm:pt>
    <dgm:pt modelId="{C185873C-FC74-4C85-988D-347CDA830D20}" type="pres">
      <dgm:prSet presAssocID="{30800FE0-8A73-474D-B29F-DCBE28B7CCF8}" presName="vertThree" presStyleCnt="0"/>
      <dgm:spPr/>
    </dgm:pt>
    <dgm:pt modelId="{1B61B3D3-5043-440E-B865-1D3ACCCF2EFF}" type="pres">
      <dgm:prSet presAssocID="{30800FE0-8A73-474D-B29F-DCBE28B7CCF8}" presName="txThree" presStyleLbl="node3" presStyleIdx="0" presStyleCnt="7">
        <dgm:presLayoutVars>
          <dgm:chPref val="3"/>
        </dgm:presLayoutVars>
      </dgm:prSet>
      <dgm:spPr/>
      <dgm:t>
        <a:bodyPr/>
        <a:lstStyle/>
        <a:p>
          <a:endParaRPr lang="de-DE"/>
        </a:p>
      </dgm:t>
    </dgm:pt>
    <dgm:pt modelId="{C1844A94-93AD-44F2-9AAF-82FF7DC28C9F}" type="pres">
      <dgm:prSet presAssocID="{30800FE0-8A73-474D-B29F-DCBE28B7CCF8}" presName="horzThree" presStyleCnt="0"/>
      <dgm:spPr/>
    </dgm:pt>
    <dgm:pt modelId="{1F4D9098-8275-4DFD-9B33-E01739CF810F}" type="pres">
      <dgm:prSet presAssocID="{93164F28-3A29-4662-80F1-B09A7C052737}" presName="sibSpaceThree" presStyleCnt="0"/>
      <dgm:spPr/>
    </dgm:pt>
    <dgm:pt modelId="{9A866027-76D5-40F3-99C9-F847D9D4C8CA}" type="pres">
      <dgm:prSet presAssocID="{A1675F16-8BDB-4C56-B91A-E8895AEEDE6C}" presName="vertThree" presStyleCnt="0"/>
      <dgm:spPr/>
    </dgm:pt>
    <dgm:pt modelId="{A0B16710-EDC1-48A1-801A-CB632AC6F0AA}" type="pres">
      <dgm:prSet presAssocID="{A1675F16-8BDB-4C56-B91A-E8895AEEDE6C}" presName="txThree" presStyleLbl="node3" presStyleIdx="1" presStyleCnt="7">
        <dgm:presLayoutVars>
          <dgm:chPref val="3"/>
        </dgm:presLayoutVars>
      </dgm:prSet>
      <dgm:spPr/>
      <dgm:t>
        <a:bodyPr/>
        <a:lstStyle/>
        <a:p>
          <a:endParaRPr lang="de-DE"/>
        </a:p>
      </dgm:t>
    </dgm:pt>
    <dgm:pt modelId="{E334AD81-1E39-460D-AC99-D5AA2CBF9E79}" type="pres">
      <dgm:prSet presAssocID="{A1675F16-8BDB-4C56-B91A-E8895AEEDE6C}" presName="parTransThree" presStyleCnt="0"/>
      <dgm:spPr/>
    </dgm:pt>
    <dgm:pt modelId="{EF6445AD-B7FB-4B13-9AB8-4C756EA517B4}" type="pres">
      <dgm:prSet presAssocID="{A1675F16-8BDB-4C56-B91A-E8895AEEDE6C}" presName="horzThree" presStyleCnt="0"/>
      <dgm:spPr/>
    </dgm:pt>
    <dgm:pt modelId="{B04AFBB0-0DD0-4BB5-9C30-C4360777D0F5}" type="pres">
      <dgm:prSet presAssocID="{8B825BBF-3DBA-4CF6-B973-57459F7C3C79}" presName="vertFour" presStyleCnt="0">
        <dgm:presLayoutVars>
          <dgm:chPref val="3"/>
        </dgm:presLayoutVars>
      </dgm:prSet>
      <dgm:spPr/>
    </dgm:pt>
    <dgm:pt modelId="{461F8387-60DC-4A74-A7BC-A0E58FEE5BBA}" type="pres">
      <dgm:prSet presAssocID="{8B825BBF-3DBA-4CF6-B973-57459F7C3C79}" presName="txFour" presStyleLbl="node4" presStyleIdx="0" presStyleCnt="5" custScaleX="99699">
        <dgm:presLayoutVars>
          <dgm:chPref val="3"/>
        </dgm:presLayoutVars>
      </dgm:prSet>
      <dgm:spPr/>
      <dgm:t>
        <a:bodyPr/>
        <a:lstStyle/>
        <a:p>
          <a:endParaRPr lang="de-DE"/>
        </a:p>
      </dgm:t>
    </dgm:pt>
    <dgm:pt modelId="{D25CC870-9D4B-436C-A2D5-340451AEA15B}" type="pres">
      <dgm:prSet presAssocID="{8B825BBF-3DBA-4CF6-B973-57459F7C3C79}" presName="horzFour" presStyleCnt="0"/>
      <dgm:spPr/>
    </dgm:pt>
    <dgm:pt modelId="{0E79C493-339C-47E8-93D4-83F7B451C0B4}" type="pres">
      <dgm:prSet presAssocID="{0C08C9B9-B3C9-4449-9B15-DF5FC6DC88E1}" presName="sibSpaceThree" presStyleCnt="0"/>
      <dgm:spPr/>
    </dgm:pt>
    <dgm:pt modelId="{57371B87-A2EE-4437-A804-A35440E453A6}" type="pres">
      <dgm:prSet presAssocID="{F0E87902-0DDF-469C-A25C-C86E005DEBBC}" presName="vertThree" presStyleCnt="0"/>
      <dgm:spPr/>
    </dgm:pt>
    <dgm:pt modelId="{9FD4F9AB-A44E-4C8A-8341-7D07119A2FCB}" type="pres">
      <dgm:prSet presAssocID="{F0E87902-0DDF-469C-A25C-C86E005DEBBC}" presName="txThree" presStyleLbl="node3" presStyleIdx="2" presStyleCnt="7">
        <dgm:presLayoutVars>
          <dgm:chPref val="3"/>
        </dgm:presLayoutVars>
      </dgm:prSet>
      <dgm:spPr/>
      <dgm:t>
        <a:bodyPr/>
        <a:lstStyle/>
        <a:p>
          <a:endParaRPr lang="de-DE"/>
        </a:p>
      </dgm:t>
    </dgm:pt>
    <dgm:pt modelId="{7AFAB6BA-72EC-48C9-BCC3-254805AF937F}" type="pres">
      <dgm:prSet presAssocID="{F0E87902-0DDF-469C-A25C-C86E005DEBBC}" presName="horzThree" presStyleCnt="0"/>
      <dgm:spPr/>
    </dgm:pt>
    <dgm:pt modelId="{C09F0C86-B097-43F5-A5A3-5E426C62292B}" type="pres">
      <dgm:prSet presAssocID="{D08D72F4-4426-4BD4-9B53-D50C5BCB649E}" presName="sibSpaceTwo" presStyleCnt="0"/>
      <dgm:spPr/>
    </dgm:pt>
    <dgm:pt modelId="{14BDF119-5C7B-4FA5-825A-E13C970B1DB2}" type="pres">
      <dgm:prSet presAssocID="{3414DA5E-7A33-4B9E-9AA7-0A1B904CF690}" presName="vertTwo" presStyleCnt="0"/>
      <dgm:spPr/>
    </dgm:pt>
    <dgm:pt modelId="{A50AAA58-AB71-4BEE-8E34-10EA7B8B7E5E}" type="pres">
      <dgm:prSet presAssocID="{3414DA5E-7A33-4B9E-9AA7-0A1B904CF690}" presName="txTwo" presStyleLbl="node2" presStyleIdx="1" presStyleCnt="3">
        <dgm:presLayoutVars>
          <dgm:chPref val="3"/>
        </dgm:presLayoutVars>
      </dgm:prSet>
      <dgm:spPr/>
      <dgm:t>
        <a:bodyPr/>
        <a:lstStyle/>
        <a:p>
          <a:endParaRPr lang="de-DE"/>
        </a:p>
      </dgm:t>
    </dgm:pt>
    <dgm:pt modelId="{B01C04B6-8E14-465A-8D34-6D7BDF1B1E3D}" type="pres">
      <dgm:prSet presAssocID="{3414DA5E-7A33-4B9E-9AA7-0A1B904CF690}" presName="parTransTwo" presStyleCnt="0"/>
      <dgm:spPr/>
    </dgm:pt>
    <dgm:pt modelId="{16618ABF-257B-42F8-8D20-C9CAF9CAA8EB}" type="pres">
      <dgm:prSet presAssocID="{3414DA5E-7A33-4B9E-9AA7-0A1B904CF690}" presName="horzTwo" presStyleCnt="0"/>
      <dgm:spPr/>
    </dgm:pt>
    <dgm:pt modelId="{5A6A87F1-8221-4A2B-BDE4-1D21330ABF9D}" type="pres">
      <dgm:prSet presAssocID="{FB4DC4F0-0593-4EA9-8056-039421CF4D76}" presName="vertThree" presStyleCnt="0"/>
      <dgm:spPr/>
    </dgm:pt>
    <dgm:pt modelId="{BBAA3F0A-9568-477E-9025-F0015F30807B}" type="pres">
      <dgm:prSet presAssocID="{FB4DC4F0-0593-4EA9-8056-039421CF4D76}" presName="txThree" presStyleLbl="node3" presStyleIdx="3" presStyleCnt="7">
        <dgm:presLayoutVars>
          <dgm:chPref val="3"/>
        </dgm:presLayoutVars>
      </dgm:prSet>
      <dgm:spPr/>
      <dgm:t>
        <a:bodyPr/>
        <a:lstStyle/>
        <a:p>
          <a:endParaRPr lang="de-DE"/>
        </a:p>
      </dgm:t>
    </dgm:pt>
    <dgm:pt modelId="{209F27C0-B35C-4311-92D7-309B1B683B8A}" type="pres">
      <dgm:prSet presAssocID="{FB4DC4F0-0593-4EA9-8056-039421CF4D76}" presName="parTransThree" presStyleCnt="0"/>
      <dgm:spPr/>
    </dgm:pt>
    <dgm:pt modelId="{5771C979-469E-43B2-85E9-CE51DD507D62}" type="pres">
      <dgm:prSet presAssocID="{FB4DC4F0-0593-4EA9-8056-039421CF4D76}" presName="horzThree" presStyleCnt="0"/>
      <dgm:spPr/>
    </dgm:pt>
    <dgm:pt modelId="{FB2B17C0-9235-4B61-8F92-6AC08D24C8A7}" type="pres">
      <dgm:prSet presAssocID="{4C9FF113-F7C7-4135-8730-2FB9D080AECC}" presName="vertFour" presStyleCnt="0">
        <dgm:presLayoutVars>
          <dgm:chPref val="3"/>
        </dgm:presLayoutVars>
      </dgm:prSet>
      <dgm:spPr/>
    </dgm:pt>
    <dgm:pt modelId="{8C691FF0-3237-48B4-AE24-5BAF97C97F3B}" type="pres">
      <dgm:prSet presAssocID="{4C9FF113-F7C7-4135-8730-2FB9D080AECC}" presName="txFour" presStyleLbl="node4" presStyleIdx="1" presStyleCnt="5">
        <dgm:presLayoutVars>
          <dgm:chPref val="3"/>
        </dgm:presLayoutVars>
      </dgm:prSet>
      <dgm:spPr/>
      <dgm:t>
        <a:bodyPr/>
        <a:lstStyle/>
        <a:p>
          <a:endParaRPr lang="de-DE"/>
        </a:p>
      </dgm:t>
    </dgm:pt>
    <dgm:pt modelId="{B3FD49F4-0627-4612-A556-BACAC9E6EC4B}" type="pres">
      <dgm:prSet presAssocID="{4C9FF113-F7C7-4135-8730-2FB9D080AECC}" presName="horzFour" presStyleCnt="0"/>
      <dgm:spPr/>
    </dgm:pt>
    <dgm:pt modelId="{92F7EA82-3653-4855-BEDB-69E44EB3A24F}" type="pres">
      <dgm:prSet presAssocID="{11348EF0-D4B3-4CD9-BDA2-F8D6FF94C03E}" presName="sibSpaceThree" presStyleCnt="0"/>
      <dgm:spPr/>
    </dgm:pt>
    <dgm:pt modelId="{A8DC9FDB-508E-4A99-84DC-F2FD1A4AE242}" type="pres">
      <dgm:prSet presAssocID="{09122E27-9243-490F-B8A2-AF2B9A9A83E0}" presName="vertThree" presStyleCnt="0"/>
      <dgm:spPr/>
    </dgm:pt>
    <dgm:pt modelId="{A5285176-F482-44F1-945C-CD8AD2CDEA30}" type="pres">
      <dgm:prSet presAssocID="{09122E27-9243-490F-B8A2-AF2B9A9A83E0}" presName="txThree" presStyleLbl="node3" presStyleIdx="4" presStyleCnt="7">
        <dgm:presLayoutVars>
          <dgm:chPref val="3"/>
        </dgm:presLayoutVars>
      </dgm:prSet>
      <dgm:spPr/>
      <dgm:t>
        <a:bodyPr/>
        <a:lstStyle/>
        <a:p>
          <a:endParaRPr lang="de-DE"/>
        </a:p>
      </dgm:t>
    </dgm:pt>
    <dgm:pt modelId="{5129152A-F5CD-4170-BF5E-5F68E174F9A3}" type="pres">
      <dgm:prSet presAssocID="{09122E27-9243-490F-B8A2-AF2B9A9A83E0}" presName="parTransThree" presStyleCnt="0"/>
      <dgm:spPr/>
    </dgm:pt>
    <dgm:pt modelId="{DCE829F1-31C3-42D1-AB33-F265295C0AD2}" type="pres">
      <dgm:prSet presAssocID="{09122E27-9243-490F-B8A2-AF2B9A9A83E0}" presName="horzThree" presStyleCnt="0"/>
      <dgm:spPr/>
    </dgm:pt>
    <dgm:pt modelId="{909B7F27-F757-41BF-8374-C803C882833D}" type="pres">
      <dgm:prSet presAssocID="{C66484D4-03D9-47E1-8062-CBA353A22DE7}" presName="vertFour" presStyleCnt="0">
        <dgm:presLayoutVars>
          <dgm:chPref val="3"/>
        </dgm:presLayoutVars>
      </dgm:prSet>
      <dgm:spPr/>
    </dgm:pt>
    <dgm:pt modelId="{81BAD291-A3E1-41DC-93BE-8A30F95E1C15}" type="pres">
      <dgm:prSet presAssocID="{C66484D4-03D9-47E1-8062-CBA353A22DE7}" presName="txFour" presStyleLbl="node4" presStyleIdx="2" presStyleCnt="5" custScaleX="99699">
        <dgm:presLayoutVars>
          <dgm:chPref val="3"/>
        </dgm:presLayoutVars>
      </dgm:prSet>
      <dgm:spPr/>
      <dgm:t>
        <a:bodyPr/>
        <a:lstStyle/>
        <a:p>
          <a:endParaRPr lang="de-DE"/>
        </a:p>
      </dgm:t>
    </dgm:pt>
    <dgm:pt modelId="{CB95AEF3-6E47-4117-B407-D9A156D5F8A6}" type="pres">
      <dgm:prSet presAssocID="{C66484D4-03D9-47E1-8062-CBA353A22DE7}" presName="horzFour" presStyleCnt="0"/>
      <dgm:spPr/>
    </dgm:pt>
    <dgm:pt modelId="{AF5E2F42-3756-44E2-8B43-EB40AAF70A90}" type="pres">
      <dgm:prSet presAssocID="{E13E48E4-C6EE-40E5-9F23-121433BA90B0}" presName="sibSpaceTwo" presStyleCnt="0"/>
      <dgm:spPr/>
    </dgm:pt>
    <dgm:pt modelId="{D5BAC40D-D2C5-480C-AB77-A4FE81683042}" type="pres">
      <dgm:prSet presAssocID="{1A494B39-20FC-4368-B034-5C8B4468A5CA}" presName="vertTwo" presStyleCnt="0"/>
      <dgm:spPr/>
    </dgm:pt>
    <dgm:pt modelId="{EF0C586F-697C-4854-A678-C552C434DC58}" type="pres">
      <dgm:prSet presAssocID="{1A494B39-20FC-4368-B034-5C8B4468A5CA}" presName="txTwo" presStyleLbl="node2" presStyleIdx="2" presStyleCnt="3">
        <dgm:presLayoutVars>
          <dgm:chPref val="3"/>
        </dgm:presLayoutVars>
      </dgm:prSet>
      <dgm:spPr/>
      <dgm:t>
        <a:bodyPr/>
        <a:lstStyle/>
        <a:p>
          <a:endParaRPr lang="de-DE"/>
        </a:p>
      </dgm:t>
    </dgm:pt>
    <dgm:pt modelId="{93899DB9-9567-47F1-9178-EEDFCC8826CD}" type="pres">
      <dgm:prSet presAssocID="{1A494B39-20FC-4368-B034-5C8B4468A5CA}" presName="parTransTwo" presStyleCnt="0"/>
      <dgm:spPr/>
    </dgm:pt>
    <dgm:pt modelId="{73C4ACCF-9752-4CD9-938E-F7D2AA791E97}" type="pres">
      <dgm:prSet presAssocID="{1A494B39-20FC-4368-B034-5C8B4468A5CA}" presName="horzTwo" presStyleCnt="0"/>
      <dgm:spPr/>
    </dgm:pt>
    <dgm:pt modelId="{DB194AB8-B6C9-4F95-9AF8-9AA143B3E4A4}" type="pres">
      <dgm:prSet presAssocID="{B3A9D7C5-B163-4B7A-B8BE-3FBAA2EF7950}" presName="vertThree" presStyleCnt="0"/>
      <dgm:spPr/>
    </dgm:pt>
    <dgm:pt modelId="{8AF17E44-E423-4D09-94C7-C76171B5F5AE}" type="pres">
      <dgm:prSet presAssocID="{B3A9D7C5-B163-4B7A-B8BE-3FBAA2EF7950}" presName="txThree" presStyleLbl="node3" presStyleIdx="5" presStyleCnt="7">
        <dgm:presLayoutVars>
          <dgm:chPref val="3"/>
        </dgm:presLayoutVars>
      </dgm:prSet>
      <dgm:spPr/>
      <dgm:t>
        <a:bodyPr/>
        <a:lstStyle/>
        <a:p>
          <a:endParaRPr lang="de-DE"/>
        </a:p>
      </dgm:t>
    </dgm:pt>
    <dgm:pt modelId="{C283D789-CA16-4E83-8294-AFCFEDB94488}" type="pres">
      <dgm:prSet presAssocID="{B3A9D7C5-B163-4B7A-B8BE-3FBAA2EF7950}" presName="parTransThree" presStyleCnt="0"/>
      <dgm:spPr/>
    </dgm:pt>
    <dgm:pt modelId="{2395C72B-4772-4A10-BECA-F01D99820E98}" type="pres">
      <dgm:prSet presAssocID="{B3A9D7C5-B163-4B7A-B8BE-3FBAA2EF7950}" presName="horzThree" presStyleCnt="0"/>
      <dgm:spPr/>
    </dgm:pt>
    <dgm:pt modelId="{9B184B04-B25C-4D6F-8713-B52F3996210C}" type="pres">
      <dgm:prSet presAssocID="{1DB5D486-FAE3-4445-8F68-17AFF4EA4161}" presName="vertFour" presStyleCnt="0">
        <dgm:presLayoutVars>
          <dgm:chPref val="3"/>
        </dgm:presLayoutVars>
      </dgm:prSet>
      <dgm:spPr/>
    </dgm:pt>
    <dgm:pt modelId="{5E9B9874-0309-44AC-A8B1-964D2E690328}" type="pres">
      <dgm:prSet presAssocID="{1DB5D486-FAE3-4445-8F68-17AFF4EA4161}" presName="txFour" presStyleLbl="node4" presStyleIdx="3" presStyleCnt="5">
        <dgm:presLayoutVars>
          <dgm:chPref val="3"/>
        </dgm:presLayoutVars>
      </dgm:prSet>
      <dgm:spPr/>
      <dgm:t>
        <a:bodyPr/>
        <a:lstStyle/>
        <a:p>
          <a:endParaRPr lang="de-DE"/>
        </a:p>
      </dgm:t>
    </dgm:pt>
    <dgm:pt modelId="{4EF812C9-4C83-462E-A2DA-FE20EC51DDD8}" type="pres">
      <dgm:prSet presAssocID="{1DB5D486-FAE3-4445-8F68-17AFF4EA4161}" presName="horzFour" presStyleCnt="0"/>
      <dgm:spPr/>
    </dgm:pt>
    <dgm:pt modelId="{A868B252-0C5A-425E-AAB4-3A3F391F70EF}" type="pres">
      <dgm:prSet presAssocID="{725F00BA-CDDC-4492-99EA-77A595C1F572}" presName="sibSpaceThree" presStyleCnt="0"/>
      <dgm:spPr/>
    </dgm:pt>
    <dgm:pt modelId="{52DF41FD-91BB-4F2F-903A-A28F7465D36A}" type="pres">
      <dgm:prSet presAssocID="{DA474F07-A538-4BA4-AF84-B90CFD083C9F}" presName="vertThree" presStyleCnt="0"/>
      <dgm:spPr/>
    </dgm:pt>
    <dgm:pt modelId="{0E53AAA8-9D4D-406B-8AE4-22707762BBCF}" type="pres">
      <dgm:prSet presAssocID="{DA474F07-A538-4BA4-AF84-B90CFD083C9F}" presName="txThree" presStyleLbl="node3" presStyleIdx="6" presStyleCnt="7">
        <dgm:presLayoutVars>
          <dgm:chPref val="3"/>
        </dgm:presLayoutVars>
      </dgm:prSet>
      <dgm:spPr/>
      <dgm:t>
        <a:bodyPr/>
        <a:lstStyle/>
        <a:p>
          <a:endParaRPr lang="de-DE"/>
        </a:p>
      </dgm:t>
    </dgm:pt>
    <dgm:pt modelId="{0D1D0AE4-1347-41CB-B1C2-906B3B147E5D}" type="pres">
      <dgm:prSet presAssocID="{DA474F07-A538-4BA4-AF84-B90CFD083C9F}" presName="parTransThree" presStyleCnt="0"/>
      <dgm:spPr/>
    </dgm:pt>
    <dgm:pt modelId="{D399640E-9084-44F0-8A1B-0B45B56E7ADE}" type="pres">
      <dgm:prSet presAssocID="{DA474F07-A538-4BA4-AF84-B90CFD083C9F}" presName="horzThree" presStyleCnt="0"/>
      <dgm:spPr/>
    </dgm:pt>
    <dgm:pt modelId="{35CCEBBC-BC2C-4DE1-A4CF-7ED7AD8C462A}" type="pres">
      <dgm:prSet presAssocID="{6E50229C-C7FB-4C68-BC10-D714429652F2}" presName="vertFour" presStyleCnt="0">
        <dgm:presLayoutVars>
          <dgm:chPref val="3"/>
        </dgm:presLayoutVars>
      </dgm:prSet>
      <dgm:spPr/>
    </dgm:pt>
    <dgm:pt modelId="{790C913A-593D-4F05-BFD0-7CFE11A39DE6}" type="pres">
      <dgm:prSet presAssocID="{6E50229C-C7FB-4C68-BC10-D714429652F2}" presName="txFour" presStyleLbl="node4" presStyleIdx="4" presStyleCnt="5">
        <dgm:presLayoutVars>
          <dgm:chPref val="3"/>
        </dgm:presLayoutVars>
      </dgm:prSet>
      <dgm:spPr/>
      <dgm:t>
        <a:bodyPr/>
        <a:lstStyle/>
        <a:p>
          <a:endParaRPr lang="de-DE"/>
        </a:p>
      </dgm:t>
    </dgm:pt>
    <dgm:pt modelId="{14F1455D-021F-4E03-B35A-CD9F2118A571}" type="pres">
      <dgm:prSet presAssocID="{6E50229C-C7FB-4C68-BC10-D714429652F2}" presName="horzFour" presStyleCnt="0"/>
      <dgm:spPr/>
    </dgm:pt>
  </dgm:ptLst>
  <dgm:cxnLst>
    <dgm:cxn modelId="{349C10A4-DE74-4C34-B4FC-5B1B74B764D8}" type="presOf" srcId="{09122E27-9243-490F-B8A2-AF2B9A9A83E0}" destId="{A5285176-F482-44F1-945C-CD8AD2CDEA30}" srcOrd="0" destOrd="0" presId="urn:microsoft.com/office/officeart/2005/8/layout/hierarchy4"/>
    <dgm:cxn modelId="{935973E8-9037-4514-A684-2D72927F1870}" srcId="{FB4DC4F0-0593-4EA9-8056-039421CF4D76}" destId="{4C9FF113-F7C7-4135-8730-2FB9D080AECC}" srcOrd="0" destOrd="0" parTransId="{E72BCD20-2DB8-4FDC-BC1D-A1D9891C32E5}" sibTransId="{475E967A-3A7D-4BBC-90BF-F7A6BB5FB7BD}"/>
    <dgm:cxn modelId="{F5DBA50C-0229-4681-BB64-67E3BA00A2DD}" type="presOf" srcId="{3414DA5E-7A33-4B9E-9AA7-0A1B904CF690}" destId="{A50AAA58-AB71-4BEE-8E34-10EA7B8B7E5E}" srcOrd="0" destOrd="0" presId="urn:microsoft.com/office/officeart/2005/8/layout/hierarchy4"/>
    <dgm:cxn modelId="{D86F262E-B459-4F8F-842A-363D53940266}" srcId="{1A494B39-20FC-4368-B034-5C8B4468A5CA}" destId="{DA474F07-A538-4BA4-AF84-B90CFD083C9F}" srcOrd="1" destOrd="0" parTransId="{2F5D2EF5-C5AC-455A-A79B-F0D1E1545F2E}" sibTransId="{18796180-5CAA-4823-871E-F5ABE78A8296}"/>
    <dgm:cxn modelId="{E92EE3C6-E771-442D-B777-6CD064EC0580}" type="presOf" srcId="{8B825BBF-3DBA-4CF6-B973-57459F7C3C79}" destId="{461F8387-60DC-4A74-A7BC-A0E58FEE5BBA}" srcOrd="0" destOrd="0" presId="urn:microsoft.com/office/officeart/2005/8/layout/hierarchy4"/>
    <dgm:cxn modelId="{F0E38C81-91E4-4AB2-9CA3-953D006BA571}" type="presOf" srcId="{1A494B39-20FC-4368-B034-5C8B4468A5CA}" destId="{EF0C586F-697C-4854-A678-C552C434DC58}" srcOrd="0" destOrd="0" presId="urn:microsoft.com/office/officeart/2005/8/layout/hierarchy4"/>
    <dgm:cxn modelId="{4D7AF508-8A41-43BF-AA79-BBBDB1A9655A}" srcId="{3414DA5E-7A33-4B9E-9AA7-0A1B904CF690}" destId="{FB4DC4F0-0593-4EA9-8056-039421CF4D76}" srcOrd="0" destOrd="0" parTransId="{34F9F6D0-AD0D-465F-BF83-1482DE950F4F}" sibTransId="{11348EF0-D4B3-4CD9-BDA2-F8D6FF94C03E}"/>
    <dgm:cxn modelId="{7FC3E0F8-B1D2-4BA2-976B-C15E5CDB5E91}" type="presOf" srcId="{F0E87902-0DDF-469C-A25C-C86E005DEBBC}" destId="{9FD4F9AB-A44E-4C8A-8341-7D07119A2FCB}" srcOrd="0" destOrd="0" presId="urn:microsoft.com/office/officeart/2005/8/layout/hierarchy4"/>
    <dgm:cxn modelId="{61F1B0E6-1864-46EF-ADE4-9850504DFF1A}" srcId="{09122E27-9243-490F-B8A2-AF2B9A9A83E0}" destId="{C66484D4-03D9-47E1-8062-CBA353A22DE7}" srcOrd="0" destOrd="0" parTransId="{5FACA1CB-558C-4D12-8FB0-23ED8CCB23FA}" sibTransId="{20A7FF54-4FC8-47D6-85E0-9643A8DB3783}"/>
    <dgm:cxn modelId="{B306D579-EC02-4F54-8E9B-E9E52B9DB420}" srcId="{326A168D-F26A-44C0-A121-BCC9782554E7}" destId="{A1675F16-8BDB-4C56-B91A-E8895AEEDE6C}" srcOrd="1" destOrd="0" parTransId="{21627479-ABC4-4C42-917C-BB4B93BF9DFB}" sibTransId="{0C08C9B9-B3C9-4449-9B15-DF5FC6DC88E1}"/>
    <dgm:cxn modelId="{CD5EA464-DCC0-48DE-8BFB-9FE35E0CF3D7}" srcId="{816D60AE-1FBC-4CBE-ACCF-7FC2A5E1F01B}" destId="{1A494B39-20FC-4368-B034-5C8B4468A5CA}" srcOrd="2" destOrd="0" parTransId="{7C12A22F-F628-4C1E-AC7A-5D8CFB62D0F1}" sibTransId="{18413A1B-F9A5-4B8A-AE69-688DCFAD7F4E}"/>
    <dgm:cxn modelId="{4294D61A-4195-418D-A8C4-A4802EFCA779}" srcId="{326A168D-F26A-44C0-A121-BCC9782554E7}" destId="{F0E87902-0DDF-469C-A25C-C86E005DEBBC}" srcOrd="2" destOrd="0" parTransId="{E2DF5722-6206-46B0-B22A-9501446625A7}" sibTransId="{0FC9BF30-4E26-48FC-8BAF-19765CE1F9C8}"/>
    <dgm:cxn modelId="{F067EE80-57FA-4D29-A246-715731D0473A}" srcId="{816D60AE-1FBC-4CBE-ACCF-7FC2A5E1F01B}" destId="{3414DA5E-7A33-4B9E-9AA7-0A1B904CF690}" srcOrd="1" destOrd="0" parTransId="{2A846357-F2CE-4960-847B-A888F7B63402}" sibTransId="{E13E48E4-C6EE-40E5-9F23-121433BA90B0}"/>
    <dgm:cxn modelId="{6893AE62-996F-4847-8608-71858B08FEB9}" type="presOf" srcId="{326A168D-F26A-44C0-A121-BCC9782554E7}" destId="{0414B0C1-15D5-4AFD-B16B-C42DE80157A9}" srcOrd="0" destOrd="0" presId="urn:microsoft.com/office/officeart/2005/8/layout/hierarchy4"/>
    <dgm:cxn modelId="{9753C7CB-68FE-4DD6-9D7D-606B1B645E44}" type="presOf" srcId="{4C9FF113-F7C7-4135-8730-2FB9D080AECC}" destId="{8C691FF0-3237-48B4-AE24-5BAF97C97F3B}" srcOrd="0" destOrd="0" presId="urn:microsoft.com/office/officeart/2005/8/layout/hierarchy4"/>
    <dgm:cxn modelId="{CD9BD516-EC47-46C5-878E-02116DA21FB1}" type="presOf" srcId="{B3A9D7C5-B163-4B7A-B8BE-3FBAA2EF7950}" destId="{8AF17E44-E423-4D09-94C7-C76171B5F5AE}" srcOrd="0" destOrd="0" presId="urn:microsoft.com/office/officeart/2005/8/layout/hierarchy4"/>
    <dgm:cxn modelId="{81A60412-4D73-4902-8C14-7B44E8C56E44}" type="presOf" srcId="{DA474F07-A538-4BA4-AF84-B90CFD083C9F}" destId="{0E53AAA8-9D4D-406B-8AE4-22707762BBCF}" srcOrd="0" destOrd="0" presId="urn:microsoft.com/office/officeart/2005/8/layout/hierarchy4"/>
    <dgm:cxn modelId="{171B694F-A20E-4C80-B4E8-1D4F9674400B}" srcId="{1A494B39-20FC-4368-B034-5C8B4468A5CA}" destId="{B3A9D7C5-B163-4B7A-B8BE-3FBAA2EF7950}" srcOrd="0" destOrd="0" parTransId="{44F39781-93DB-4F3C-AC53-DCE5D0B00AF1}" sibTransId="{725F00BA-CDDC-4492-99EA-77A595C1F572}"/>
    <dgm:cxn modelId="{B7D8DB27-BBE1-4F43-A7E8-51BE43351C8A}" type="presOf" srcId="{6E50229C-C7FB-4C68-BC10-D714429652F2}" destId="{790C913A-593D-4F05-BFD0-7CFE11A39DE6}" srcOrd="0" destOrd="0" presId="urn:microsoft.com/office/officeart/2005/8/layout/hierarchy4"/>
    <dgm:cxn modelId="{ABB2F179-B49D-421E-9C31-3F12EC4EC801}" type="presOf" srcId="{FB4DC4F0-0593-4EA9-8056-039421CF4D76}" destId="{BBAA3F0A-9568-477E-9025-F0015F30807B}" srcOrd="0" destOrd="0" presId="urn:microsoft.com/office/officeart/2005/8/layout/hierarchy4"/>
    <dgm:cxn modelId="{1262C2FF-D28B-4901-BCF2-F4BA99652A0A}" srcId="{DA474F07-A538-4BA4-AF84-B90CFD083C9F}" destId="{6E50229C-C7FB-4C68-BC10-D714429652F2}" srcOrd="0" destOrd="0" parTransId="{75E7A1D2-C3AB-47C7-ACB0-CA5E1C71BB33}" sibTransId="{1E758FCA-0E22-4F3F-9B40-D24B0D7594F5}"/>
    <dgm:cxn modelId="{7D7F55E2-0E15-44DA-9B80-0A1B70AEED86}" type="presOf" srcId="{30800FE0-8A73-474D-B29F-DCBE28B7CCF8}" destId="{1B61B3D3-5043-440E-B865-1D3ACCCF2EFF}" srcOrd="0" destOrd="0" presId="urn:microsoft.com/office/officeart/2005/8/layout/hierarchy4"/>
    <dgm:cxn modelId="{A80AE984-81A9-4C2B-96B5-FC9944422EE8}" type="presOf" srcId="{1DB5D486-FAE3-4445-8F68-17AFF4EA4161}" destId="{5E9B9874-0309-44AC-A8B1-964D2E690328}" srcOrd="0" destOrd="0" presId="urn:microsoft.com/office/officeart/2005/8/layout/hierarchy4"/>
    <dgm:cxn modelId="{FC09FC53-515B-48CF-9EEE-5BF90E34E7DB}" type="presOf" srcId="{C66484D4-03D9-47E1-8062-CBA353A22DE7}" destId="{81BAD291-A3E1-41DC-93BE-8A30F95E1C15}" srcOrd="0" destOrd="0" presId="urn:microsoft.com/office/officeart/2005/8/layout/hierarchy4"/>
    <dgm:cxn modelId="{D1F1D56D-1861-4CF3-BB34-2976EAB02A2B}" type="presOf" srcId="{816D60AE-1FBC-4CBE-ACCF-7FC2A5E1F01B}" destId="{CE6879F2-1995-49E9-9782-BA6F5300C931}" srcOrd="0" destOrd="0" presId="urn:microsoft.com/office/officeart/2005/8/layout/hierarchy4"/>
    <dgm:cxn modelId="{F40121D2-BE02-4B2D-BAC2-1B02AB388652}" srcId="{3414DA5E-7A33-4B9E-9AA7-0A1B904CF690}" destId="{09122E27-9243-490F-B8A2-AF2B9A9A83E0}" srcOrd="1" destOrd="0" parTransId="{916805C4-C875-4B72-9677-26F784CF8CCE}" sibTransId="{38C233ED-E68B-42C9-AC37-8C3A431F975C}"/>
    <dgm:cxn modelId="{6A3E666A-D25E-4227-83CC-D2276E100C74}" srcId="{A1675F16-8BDB-4C56-B91A-E8895AEEDE6C}" destId="{8B825BBF-3DBA-4CF6-B973-57459F7C3C79}" srcOrd="0" destOrd="0" parTransId="{32365D1E-8EC9-4F43-9686-D476DA5A9AE0}" sibTransId="{F9CFDF27-B4D6-4B96-B838-0DC146C1055C}"/>
    <dgm:cxn modelId="{0FEEB6A0-5ED7-4E88-A333-001FB4B128B8}" type="presOf" srcId="{A1675F16-8BDB-4C56-B91A-E8895AEEDE6C}" destId="{A0B16710-EDC1-48A1-801A-CB632AC6F0AA}" srcOrd="0" destOrd="0" presId="urn:microsoft.com/office/officeart/2005/8/layout/hierarchy4"/>
    <dgm:cxn modelId="{AD978936-DFB0-4018-BDC0-543CC2E5AC3C}" srcId="{816D60AE-1FBC-4CBE-ACCF-7FC2A5E1F01B}" destId="{326A168D-F26A-44C0-A121-BCC9782554E7}" srcOrd="0" destOrd="0" parTransId="{698E1B00-4EF1-4EF0-AB4A-D7FAF4F72D58}" sibTransId="{D08D72F4-4426-4BD4-9B53-D50C5BCB649E}"/>
    <dgm:cxn modelId="{DA6D9D3D-3494-4811-8CE2-DB9BEF948BB1}" srcId="{B3A9D7C5-B163-4B7A-B8BE-3FBAA2EF7950}" destId="{1DB5D486-FAE3-4445-8F68-17AFF4EA4161}" srcOrd="0" destOrd="0" parTransId="{ACADB9F8-32F0-4A60-85C9-75DCE810B93A}" sibTransId="{399FFFA3-23C4-41BC-88CA-3D9F16914A40}"/>
    <dgm:cxn modelId="{766E7276-3F53-4233-8EE9-7D175BAB5135}" type="presOf" srcId="{D8325FFD-61E2-4BF7-9BCB-AE3E5C1E7A40}" destId="{FEE61D68-A25D-4814-9AC1-B8FA5D29A07A}" srcOrd="0" destOrd="0" presId="urn:microsoft.com/office/officeart/2005/8/layout/hierarchy4"/>
    <dgm:cxn modelId="{65BB8B5E-DBAA-40D0-9D90-EE75086D9CFF}" srcId="{D8325FFD-61E2-4BF7-9BCB-AE3E5C1E7A40}" destId="{816D60AE-1FBC-4CBE-ACCF-7FC2A5E1F01B}" srcOrd="0" destOrd="0" parTransId="{2F444610-E4DC-4FF4-9F9D-916360E45C2E}" sibTransId="{190FE825-5D62-4EFD-BC83-0BDA78AC8E0A}"/>
    <dgm:cxn modelId="{1B02EF6B-1AF1-45A9-864F-A29D90BBD3FF}" srcId="{326A168D-F26A-44C0-A121-BCC9782554E7}" destId="{30800FE0-8A73-474D-B29F-DCBE28B7CCF8}" srcOrd="0" destOrd="0" parTransId="{75D48194-B2DB-430B-876C-2B001E1B2408}" sibTransId="{93164F28-3A29-4662-80F1-B09A7C052737}"/>
    <dgm:cxn modelId="{31F040E7-4C87-4B23-9EC6-01AD0206B791}" type="presParOf" srcId="{FEE61D68-A25D-4814-9AC1-B8FA5D29A07A}" destId="{41E86BB1-721F-45F2-A60A-CFDE8614D8F0}" srcOrd="0" destOrd="0" presId="urn:microsoft.com/office/officeart/2005/8/layout/hierarchy4"/>
    <dgm:cxn modelId="{E2779636-4168-4C22-B435-5A2B4DFBB11D}" type="presParOf" srcId="{41E86BB1-721F-45F2-A60A-CFDE8614D8F0}" destId="{CE6879F2-1995-49E9-9782-BA6F5300C931}" srcOrd="0" destOrd="0" presId="urn:microsoft.com/office/officeart/2005/8/layout/hierarchy4"/>
    <dgm:cxn modelId="{8D72C3D9-1FC6-440A-AA4D-7AE37B8C8587}" type="presParOf" srcId="{41E86BB1-721F-45F2-A60A-CFDE8614D8F0}" destId="{930AE2EA-8DE5-4533-A736-1871ED303BCE}" srcOrd="1" destOrd="0" presId="urn:microsoft.com/office/officeart/2005/8/layout/hierarchy4"/>
    <dgm:cxn modelId="{6BE8ED20-D120-42F8-8E9B-53443D8830F6}" type="presParOf" srcId="{41E86BB1-721F-45F2-A60A-CFDE8614D8F0}" destId="{6E60E925-E3D8-440D-B22B-088626A91640}" srcOrd="2" destOrd="0" presId="urn:microsoft.com/office/officeart/2005/8/layout/hierarchy4"/>
    <dgm:cxn modelId="{95D53273-0ACF-4F99-9573-2944AF4535C5}" type="presParOf" srcId="{6E60E925-E3D8-440D-B22B-088626A91640}" destId="{242A469E-A40B-40F6-84AF-1DD807923870}" srcOrd="0" destOrd="0" presId="urn:microsoft.com/office/officeart/2005/8/layout/hierarchy4"/>
    <dgm:cxn modelId="{12BFDAB8-12BE-4826-A01B-24561A68A4F0}" type="presParOf" srcId="{242A469E-A40B-40F6-84AF-1DD807923870}" destId="{0414B0C1-15D5-4AFD-B16B-C42DE80157A9}" srcOrd="0" destOrd="0" presId="urn:microsoft.com/office/officeart/2005/8/layout/hierarchy4"/>
    <dgm:cxn modelId="{50265756-A66F-45CB-AF5A-B96E888394C1}" type="presParOf" srcId="{242A469E-A40B-40F6-84AF-1DD807923870}" destId="{3B87772E-8745-4447-B15E-BD198C0898F8}" srcOrd="1" destOrd="0" presId="urn:microsoft.com/office/officeart/2005/8/layout/hierarchy4"/>
    <dgm:cxn modelId="{47DFE296-70ED-4B38-82B7-60D1806C4B0D}" type="presParOf" srcId="{242A469E-A40B-40F6-84AF-1DD807923870}" destId="{9CB68DB1-3210-483C-A95A-64B603539273}" srcOrd="2" destOrd="0" presId="urn:microsoft.com/office/officeart/2005/8/layout/hierarchy4"/>
    <dgm:cxn modelId="{CB65540E-78AB-4243-BBBB-73DD0A0B6563}" type="presParOf" srcId="{9CB68DB1-3210-483C-A95A-64B603539273}" destId="{C185873C-FC74-4C85-988D-347CDA830D20}" srcOrd="0" destOrd="0" presId="urn:microsoft.com/office/officeart/2005/8/layout/hierarchy4"/>
    <dgm:cxn modelId="{477C0D30-32CC-4F89-816F-7FAD11CD5E88}" type="presParOf" srcId="{C185873C-FC74-4C85-988D-347CDA830D20}" destId="{1B61B3D3-5043-440E-B865-1D3ACCCF2EFF}" srcOrd="0" destOrd="0" presId="urn:microsoft.com/office/officeart/2005/8/layout/hierarchy4"/>
    <dgm:cxn modelId="{14B4D3E6-6245-405E-9B9F-33DE15FF18E3}" type="presParOf" srcId="{C185873C-FC74-4C85-988D-347CDA830D20}" destId="{C1844A94-93AD-44F2-9AAF-82FF7DC28C9F}" srcOrd="1" destOrd="0" presId="urn:microsoft.com/office/officeart/2005/8/layout/hierarchy4"/>
    <dgm:cxn modelId="{422DC1E8-C2C4-4B4D-B0AC-207C0D448C99}" type="presParOf" srcId="{9CB68DB1-3210-483C-A95A-64B603539273}" destId="{1F4D9098-8275-4DFD-9B33-E01739CF810F}" srcOrd="1" destOrd="0" presId="urn:microsoft.com/office/officeart/2005/8/layout/hierarchy4"/>
    <dgm:cxn modelId="{B52220D2-D0BD-4E0C-A68B-71F2D35FD4BC}" type="presParOf" srcId="{9CB68DB1-3210-483C-A95A-64B603539273}" destId="{9A866027-76D5-40F3-99C9-F847D9D4C8CA}" srcOrd="2" destOrd="0" presId="urn:microsoft.com/office/officeart/2005/8/layout/hierarchy4"/>
    <dgm:cxn modelId="{58EB4EB0-4B80-46A4-AE21-44DF088E2D42}" type="presParOf" srcId="{9A866027-76D5-40F3-99C9-F847D9D4C8CA}" destId="{A0B16710-EDC1-48A1-801A-CB632AC6F0AA}" srcOrd="0" destOrd="0" presId="urn:microsoft.com/office/officeart/2005/8/layout/hierarchy4"/>
    <dgm:cxn modelId="{4D302939-A2F9-4AEA-92A6-B58FFC2D5090}" type="presParOf" srcId="{9A866027-76D5-40F3-99C9-F847D9D4C8CA}" destId="{E334AD81-1E39-460D-AC99-D5AA2CBF9E79}" srcOrd="1" destOrd="0" presId="urn:microsoft.com/office/officeart/2005/8/layout/hierarchy4"/>
    <dgm:cxn modelId="{5E7708D9-0B00-4B68-A6D0-7569BE05674E}" type="presParOf" srcId="{9A866027-76D5-40F3-99C9-F847D9D4C8CA}" destId="{EF6445AD-B7FB-4B13-9AB8-4C756EA517B4}" srcOrd="2" destOrd="0" presId="urn:microsoft.com/office/officeart/2005/8/layout/hierarchy4"/>
    <dgm:cxn modelId="{4242B1FC-382B-4075-B65F-613638405745}" type="presParOf" srcId="{EF6445AD-B7FB-4B13-9AB8-4C756EA517B4}" destId="{B04AFBB0-0DD0-4BB5-9C30-C4360777D0F5}" srcOrd="0" destOrd="0" presId="urn:microsoft.com/office/officeart/2005/8/layout/hierarchy4"/>
    <dgm:cxn modelId="{6CFB1DEE-B68A-4551-B847-D1003669B662}" type="presParOf" srcId="{B04AFBB0-0DD0-4BB5-9C30-C4360777D0F5}" destId="{461F8387-60DC-4A74-A7BC-A0E58FEE5BBA}" srcOrd="0" destOrd="0" presId="urn:microsoft.com/office/officeart/2005/8/layout/hierarchy4"/>
    <dgm:cxn modelId="{E8E6EF44-6DA4-4963-A485-EA64B1CCD80E}" type="presParOf" srcId="{B04AFBB0-0DD0-4BB5-9C30-C4360777D0F5}" destId="{D25CC870-9D4B-436C-A2D5-340451AEA15B}" srcOrd="1" destOrd="0" presId="urn:microsoft.com/office/officeart/2005/8/layout/hierarchy4"/>
    <dgm:cxn modelId="{68AFFA47-D441-4295-90BB-3EF1418709F7}" type="presParOf" srcId="{9CB68DB1-3210-483C-A95A-64B603539273}" destId="{0E79C493-339C-47E8-93D4-83F7B451C0B4}" srcOrd="3" destOrd="0" presId="urn:microsoft.com/office/officeart/2005/8/layout/hierarchy4"/>
    <dgm:cxn modelId="{56127DCF-3814-4FE6-B051-B1710BDC69EE}" type="presParOf" srcId="{9CB68DB1-3210-483C-A95A-64B603539273}" destId="{57371B87-A2EE-4437-A804-A35440E453A6}" srcOrd="4" destOrd="0" presId="urn:microsoft.com/office/officeart/2005/8/layout/hierarchy4"/>
    <dgm:cxn modelId="{F5086395-0F7B-4237-91D7-1E60C4A05520}" type="presParOf" srcId="{57371B87-A2EE-4437-A804-A35440E453A6}" destId="{9FD4F9AB-A44E-4C8A-8341-7D07119A2FCB}" srcOrd="0" destOrd="0" presId="urn:microsoft.com/office/officeart/2005/8/layout/hierarchy4"/>
    <dgm:cxn modelId="{6EADEA17-29E1-4AE4-9FB1-0770D8F7E856}" type="presParOf" srcId="{57371B87-A2EE-4437-A804-A35440E453A6}" destId="{7AFAB6BA-72EC-48C9-BCC3-254805AF937F}" srcOrd="1" destOrd="0" presId="urn:microsoft.com/office/officeart/2005/8/layout/hierarchy4"/>
    <dgm:cxn modelId="{83B1E08B-D555-4932-AB59-B532F3EB17C2}" type="presParOf" srcId="{6E60E925-E3D8-440D-B22B-088626A91640}" destId="{C09F0C86-B097-43F5-A5A3-5E426C62292B}" srcOrd="1" destOrd="0" presId="urn:microsoft.com/office/officeart/2005/8/layout/hierarchy4"/>
    <dgm:cxn modelId="{2B3FD89D-301F-44E4-835D-6A04A2444287}" type="presParOf" srcId="{6E60E925-E3D8-440D-B22B-088626A91640}" destId="{14BDF119-5C7B-4FA5-825A-E13C970B1DB2}" srcOrd="2" destOrd="0" presId="urn:microsoft.com/office/officeart/2005/8/layout/hierarchy4"/>
    <dgm:cxn modelId="{BF9D3072-9CF8-4D4D-AAB8-38DAD11DC65C}" type="presParOf" srcId="{14BDF119-5C7B-4FA5-825A-E13C970B1DB2}" destId="{A50AAA58-AB71-4BEE-8E34-10EA7B8B7E5E}" srcOrd="0" destOrd="0" presId="urn:microsoft.com/office/officeart/2005/8/layout/hierarchy4"/>
    <dgm:cxn modelId="{7D751EFC-E0EB-46EC-86F8-6F41B01E61C8}" type="presParOf" srcId="{14BDF119-5C7B-4FA5-825A-E13C970B1DB2}" destId="{B01C04B6-8E14-465A-8D34-6D7BDF1B1E3D}" srcOrd="1" destOrd="0" presId="urn:microsoft.com/office/officeart/2005/8/layout/hierarchy4"/>
    <dgm:cxn modelId="{2201A894-C504-4A7D-A9DB-E88B9A7AE9A2}" type="presParOf" srcId="{14BDF119-5C7B-4FA5-825A-E13C970B1DB2}" destId="{16618ABF-257B-42F8-8D20-C9CAF9CAA8EB}" srcOrd="2" destOrd="0" presId="urn:microsoft.com/office/officeart/2005/8/layout/hierarchy4"/>
    <dgm:cxn modelId="{EC3EFBF0-E3F4-4AE5-84F7-80E9B4890D9E}" type="presParOf" srcId="{16618ABF-257B-42F8-8D20-C9CAF9CAA8EB}" destId="{5A6A87F1-8221-4A2B-BDE4-1D21330ABF9D}" srcOrd="0" destOrd="0" presId="urn:microsoft.com/office/officeart/2005/8/layout/hierarchy4"/>
    <dgm:cxn modelId="{FBBC87B5-CAC6-4E41-B7BB-BCB9391527DA}" type="presParOf" srcId="{5A6A87F1-8221-4A2B-BDE4-1D21330ABF9D}" destId="{BBAA3F0A-9568-477E-9025-F0015F30807B}" srcOrd="0" destOrd="0" presId="urn:microsoft.com/office/officeart/2005/8/layout/hierarchy4"/>
    <dgm:cxn modelId="{06C8D6C2-5896-46C3-A4B9-4AC6366E0A77}" type="presParOf" srcId="{5A6A87F1-8221-4A2B-BDE4-1D21330ABF9D}" destId="{209F27C0-B35C-4311-92D7-309B1B683B8A}" srcOrd="1" destOrd="0" presId="urn:microsoft.com/office/officeart/2005/8/layout/hierarchy4"/>
    <dgm:cxn modelId="{9BC6A774-511B-42EE-8751-4659BA4423BD}" type="presParOf" srcId="{5A6A87F1-8221-4A2B-BDE4-1D21330ABF9D}" destId="{5771C979-469E-43B2-85E9-CE51DD507D62}" srcOrd="2" destOrd="0" presId="urn:microsoft.com/office/officeart/2005/8/layout/hierarchy4"/>
    <dgm:cxn modelId="{07E6AB31-85A1-487C-B7DF-A7EE1747B60A}" type="presParOf" srcId="{5771C979-469E-43B2-85E9-CE51DD507D62}" destId="{FB2B17C0-9235-4B61-8F92-6AC08D24C8A7}" srcOrd="0" destOrd="0" presId="urn:microsoft.com/office/officeart/2005/8/layout/hierarchy4"/>
    <dgm:cxn modelId="{7114848F-642A-4887-9485-39F500491BDF}" type="presParOf" srcId="{FB2B17C0-9235-4B61-8F92-6AC08D24C8A7}" destId="{8C691FF0-3237-48B4-AE24-5BAF97C97F3B}" srcOrd="0" destOrd="0" presId="urn:microsoft.com/office/officeart/2005/8/layout/hierarchy4"/>
    <dgm:cxn modelId="{34E9E56C-437C-43BD-B994-48782373B7BC}" type="presParOf" srcId="{FB2B17C0-9235-4B61-8F92-6AC08D24C8A7}" destId="{B3FD49F4-0627-4612-A556-BACAC9E6EC4B}" srcOrd="1" destOrd="0" presId="urn:microsoft.com/office/officeart/2005/8/layout/hierarchy4"/>
    <dgm:cxn modelId="{C89BD320-CBAC-4BE2-9FEB-909480F2A857}" type="presParOf" srcId="{16618ABF-257B-42F8-8D20-C9CAF9CAA8EB}" destId="{92F7EA82-3653-4855-BEDB-69E44EB3A24F}" srcOrd="1" destOrd="0" presId="urn:microsoft.com/office/officeart/2005/8/layout/hierarchy4"/>
    <dgm:cxn modelId="{9B1E1801-9E7D-4F73-A800-041FEFF14C3A}" type="presParOf" srcId="{16618ABF-257B-42F8-8D20-C9CAF9CAA8EB}" destId="{A8DC9FDB-508E-4A99-84DC-F2FD1A4AE242}" srcOrd="2" destOrd="0" presId="urn:microsoft.com/office/officeart/2005/8/layout/hierarchy4"/>
    <dgm:cxn modelId="{0875B4A8-F1BF-472F-A755-27E0C3D6C281}" type="presParOf" srcId="{A8DC9FDB-508E-4A99-84DC-F2FD1A4AE242}" destId="{A5285176-F482-44F1-945C-CD8AD2CDEA30}" srcOrd="0" destOrd="0" presId="urn:microsoft.com/office/officeart/2005/8/layout/hierarchy4"/>
    <dgm:cxn modelId="{81EBC215-2071-42EB-B163-66717F9C8806}" type="presParOf" srcId="{A8DC9FDB-508E-4A99-84DC-F2FD1A4AE242}" destId="{5129152A-F5CD-4170-BF5E-5F68E174F9A3}" srcOrd="1" destOrd="0" presId="urn:microsoft.com/office/officeart/2005/8/layout/hierarchy4"/>
    <dgm:cxn modelId="{76BF9C00-427C-43E8-9392-8CA477B2E963}" type="presParOf" srcId="{A8DC9FDB-508E-4A99-84DC-F2FD1A4AE242}" destId="{DCE829F1-31C3-42D1-AB33-F265295C0AD2}" srcOrd="2" destOrd="0" presId="urn:microsoft.com/office/officeart/2005/8/layout/hierarchy4"/>
    <dgm:cxn modelId="{4111AAAF-F36D-475B-80AA-AA5D3C3C24B4}" type="presParOf" srcId="{DCE829F1-31C3-42D1-AB33-F265295C0AD2}" destId="{909B7F27-F757-41BF-8374-C803C882833D}" srcOrd="0" destOrd="0" presId="urn:microsoft.com/office/officeart/2005/8/layout/hierarchy4"/>
    <dgm:cxn modelId="{3C3ED5B0-246A-4D08-962C-C9217FBEC330}" type="presParOf" srcId="{909B7F27-F757-41BF-8374-C803C882833D}" destId="{81BAD291-A3E1-41DC-93BE-8A30F95E1C15}" srcOrd="0" destOrd="0" presId="urn:microsoft.com/office/officeart/2005/8/layout/hierarchy4"/>
    <dgm:cxn modelId="{1F91DF02-64CE-4676-B13D-8DB2C6B3AD6C}" type="presParOf" srcId="{909B7F27-F757-41BF-8374-C803C882833D}" destId="{CB95AEF3-6E47-4117-B407-D9A156D5F8A6}" srcOrd="1" destOrd="0" presId="urn:microsoft.com/office/officeart/2005/8/layout/hierarchy4"/>
    <dgm:cxn modelId="{D34DFD4A-ADE6-46C4-9F49-B421FABD1B13}" type="presParOf" srcId="{6E60E925-E3D8-440D-B22B-088626A91640}" destId="{AF5E2F42-3756-44E2-8B43-EB40AAF70A90}" srcOrd="3" destOrd="0" presId="urn:microsoft.com/office/officeart/2005/8/layout/hierarchy4"/>
    <dgm:cxn modelId="{A1E02D65-8048-4BBE-B2B7-3B652EC28DE9}" type="presParOf" srcId="{6E60E925-E3D8-440D-B22B-088626A91640}" destId="{D5BAC40D-D2C5-480C-AB77-A4FE81683042}" srcOrd="4" destOrd="0" presId="urn:microsoft.com/office/officeart/2005/8/layout/hierarchy4"/>
    <dgm:cxn modelId="{1218187B-C949-4049-968B-FEE1F3D57AEC}" type="presParOf" srcId="{D5BAC40D-D2C5-480C-AB77-A4FE81683042}" destId="{EF0C586F-697C-4854-A678-C552C434DC58}" srcOrd="0" destOrd="0" presId="urn:microsoft.com/office/officeart/2005/8/layout/hierarchy4"/>
    <dgm:cxn modelId="{07863CB4-3CD7-4444-B9E2-A11956819D76}" type="presParOf" srcId="{D5BAC40D-D2C5-480C-AB77-A4FE81683042}" destId="{93899DB9-9567-47F1-9178-EEDFCC8826CD}" srcOrd="1" destOrd="0" presId="urn:microsoft.com/office/officeart/2005/8/layout/hierarchy4"/>
    <dgm:cxn modelId="{706561CE-22C3-48CF-ADD4-9F7FA8DF0B96}" type="presParOf" srcId="{D5BAC40D-D2C5-480C-AB77-A4FE81683042}" destId="{73C4ACCF-9752-4CD9-938E-F7D2AA791E97}" srcOrd="2" destOrd="0" presId="urn:microsoft.com/office/officeart/2005/8/layout/hierarchy4"/>
    <dgm:cxn modelId="{DD4F939A-0E6C-4BB5-A17F-48E1DF577898}" type="presParOf" srcId="{73C4ACCF-9752-4CD9-938E-F7D2AA791E97}" destId="{DB194AB8-B6C9-4F95-9AF8-9AA143B3E4A4}" srcOrd="0" destOrd="0" presId="urn:microsoft.com/office/officeart/2005/8/layout/hierarchy4"/>
    <dgm:cxn modelId="{2A24EED8-4EF6-4388-80FF-60BC7AF6828B}" type="presParOf" srcId="{DB194AB8-B6C9-4F95-9AF8-9AA143B3E4A4}" destId="{8AF17E44-E423-4D09-94C7-C76171B5F5AE}" srcOrd="0" destOrd="0" presId="urn:microsoft.com/office/officeart/2005/8/layout/hierarchy4"/>
    <dgm:cxn modelId="{D4F805AC-04AF-4F2D-B441-E068017121AB}" type="presParOf" srcId="{DB194AB8-B6C9-4F95-9AF8-9AA143B3E4A4}" destId="{C283D789-CA16-4E83-8294-AFCFEDB94488}" srcOrd="1" destOrd="0" presId="urn:microsoft.com/office/officeart/2005/8/layout/hierarchy4"/>
    <dgm:cxn modelId="{7614ED24-C9F7-4B6A-BFEB-8D33FC8A169B}" type="presParOf" srcId="{DB194AB8-B6C9-4F95-9AF8-9AA143B3E4A4}" destId="{2395C72B-4772-4A10-BECA-F01D99820E98}" srcOrd="2" destOrd="0" presId="urn:microsoft.com/office/officeart/2005/8/layout/hierarchy4"/>
    <dgm:cxn modelId="{A3CF8216-A642-4462-83CC-C54E98AF0AE9}" type="presParOf" srcId="{2395C72B-4772-4A10-BECA-F01D99820E98}" destId="{9B184B04-B25C-4D6F-8713-B52F3996210C}" srcOrd="0" destOrd="0" presId="urn:microsoft.com/office/officeart/2005/8/layout/hierarchy4"/>
    <dgm:cxn modelId="{CBFAB720-ED0F-4B59-9269-E2BDDDFA7F40}" type="presParOf" srcId="{9B184B04-B25C-4D6F-8713-B52F3996210C}" destId="{5E9B9874-0309-44AC-A8B1-964D2E690328}" srcOrd="0" destOrd="0" presId="urn:microsoft.com/office/officeart/2005/8/layout/hierarchy4"/>
    <dgm:cxn modelId="{C5F05E15-B3D2-4A47-B3D8-21CB6F702687}" type="presParOf" srcId="{9B184B04-B25C-4D6F-8713-B52F3996210C}" destId="{4EF812C9-4C83-462E-A2DA-FE20EC51DDD8}" srcOrd="1" destOrd="0" presId="urn:microsoft.com/office/officeart/2005/8/layout/hierarchy4"/>
    <dgm:cxn modelId="{BD110B30-72ED-4B43-8B1C-CBCE035CE4A5}" type="presParOf" srcId="{73C4ACCF-9752-4CD9-938E-F7D2AA791E97}" destId="{A868B252-0C5A-425E-AAB4-3A3F391F70EF}" srcOrd="1" destOrd="0" presId="urn:microsoft.com/office/officeart/2005/8/layout/hierarchy4"/>
    <dgm:cxn modelId="{EC87A85B-6489-4118-8454-870318C7F5AA}" type="presParOf" srcId="{73C4ACCF-9752-4CD9-938E-F7D2AA791E97}" destId="{52DF41FD-91BB-4F2F-903A-A28F7465D36A}" srcOrd="2" destOrd="0" presId="urn:microsoft.com/office/officeart/2005/8/layout/hierarchy4"/>
    <dgm:cxn modelId="{437AE626-11D0-4A74-BF4D-2B2468A2D6CC}" type="presParOf" srcId="{52DF41FD-91BB-4F2F-903A-A28F7465D36A}" destId="{0E53AAA8-9D4D-406B-8AE4-22707762BBCF}" srcOrd="0" destOrd="0" presId="urn:microsoft.com/office/officeart/2005/8/layout/hierarchy4"/>
    <dgm:cxn modelId="{E3EEE99E-5025-459F-AC61-D36F2CD4B4AA}" type="presParOf" srcId="{52DF41FD-91BB-4F2F-903A-A28F7465D36A}" destId="{0D1D0AE4-1347-41CB-B1C2-906B3B147E5D}" srcOrd="1" destOrd="0" presId="urn:microsoft.com/office/officeart/2005/8/layout/hierarchy4"/>
    <dgm:cxn modelId="{0CCAD173-8D4C-4A46-AEE1-1D1947B03B66}" type="presParOf" srcId="{52DF41FD-91BB-4F2F-903A-A28F7465D36A}" destId="{D399640E-9084-44F0-8A1B-0B45B56E7ADE}" srcOrd="2" destOrd="0" presId="urn:microsoft.com/office/officeart/2005/8/layout/hierarchy4"/>
    <dgm:cxn modelId="{CA889EE5-ADE3-4EFC-96FE-3F5212767AFD}" type="presParOf" srcId="{D399640E-9084-44F0-8A1B-0B45B56E7ADE}" destId="{35CCEBBC-BC2C-4DE1-A4CF-7ED7AD8C462A}" srcOrd="0" destOrd="0" presId="urn:microsoft.com/office/officeart/2005/8/layout/hierarchy4"/>
    <dgm:cxn modelId="{4F1F9C0E-D429-4AC8-800C-C9C810D5F501}" type="presParOf" srcId="{35CCEBBC-BC2C-4DE1-A4CF-7ED7AD8C462A}" destId="{790C913A-593D-4F05-BFD0-7CFE11A39DE6}" srcOrd="0" destOrd="0" presId="urn:microsoft.com/office/officeart/2005/8/layout/hierarchy4"/>
    <dgm:cxn modelId="{C993E869-6F98-467C-81E2-1C8BE463C7DA}" type="presParOf" srcId="{35CCEBBC-BC2C-4DE1-A4CF-7ED7AD8C462A}" destId="{14F1455D-021F-4E03-B35A-CD9F2118A571}"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5B408-79FE-4C35-91A4-3995426681E0}">
      <dsp:nvSpPr>
        <dsp:cNvPr id="0" name=""/>
        <dsp:cNvSpPr/>
      </dsp:nvSpPr>
      <dsp:spPr>
        <a:xfrm>
          <a:off x="1327839" y="1231436"/>
          <a:ext cx="2583584" cy="2583584"/>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73660" tIns="73660" rIns="73660" bIns="73660" numCol="1" spcCol="1270" anchor="ctr" anchorCtr="0">
          <a:noAutofit/>
        </a:bodyPr>
        <a:lstStyle/>
        <a:p>
          <a:pPr lvl="0" algn="ctr" defTabSz="2578100">
            <a:lnSpc>
              <a:spcPct val="90000"/>
            </a:lnSpc>
            <a:spcBef>
              <a:spcPct val="0"/>
            </a:spcBef>
            <a:spcAft>
              <a:spcPct val="35000"/>
            </a:spcAft>
          </a:pPr>
          <a:r>
            <a:rPr lang="de-DE" sz="5800" kern="1200" dirty="0" smtClean="0">
              <a:solidFill>
                <a:schemeClr val="bg1"/>
              </a:solidFill>
              <a:latin typeface="Segoe UI" panose="020B0502040204020203" pitchFamily="34" charset="0"/>
              <a:cs typeface="Segoe UI" panose="020B0502040204020203" pitchFamily="34" charset="0"/>
            </a:rPr>
            <a:t>HESS</a:t>
          </a:r>
          <a:endParaRPr lang="de-DE" sz="5800" kern="1200" dirty="0">
            <a:solidFill>
              <a:schemeClr val="bg1"/>
            </a:solidFill>
            <a:latin typeface="Segoe UI" panose="020B0502040204020203" pitchFamily="34" charset="0"/>
            <a:cs typeface="Segoe UI" panose="020B0502040204020203" pitchFamily="34" charset="0"/>
          </a:endParaRPr>
        </a:p>
      </dsp:txBody>
      <dsp:txXfrm>
        <a:off x="1706196" y="1609793"/>
        <a:ext cx="1826870" cy="1826870"/>
      </dsp:txXfrm>
    </dsp:sp>
    <dsp:sp modelId="{A1E2ACB5-F8FB-4C04-8450-FF4D6ED13F37}">
      <dsp:nvSpPr>
        <dsp:cNvPr id="0" name=""/>
        <dsp:cNvSpPr/>
      </dsp:nvSpPr>
      <dsp:spPr>
        <a:xfrm>
          <a:off x="1973735" y="196469"/>
          <a:ext cx="1291792" cy="129179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noProof="0" dirty="0" smtClean="0">
              <a:solidFill>
                <a:schemeClr val="bg1"/>
              </a:solidFill>
              <a:latin typeface="Segoe UI" panose="020B0502040204020203" pitchFamily="34" charset="0"/>
              <a:cs typeface="Segoe UI" panose="020B0502040204020203" pitchFamily="34" charset="0"/>
            </a:rPr>
            <a:t>Peak Shaving</a:t>
          </a:r>
          <a:endParaRPr lang="en-US" sz="1700" kern="1200" noProof="0" dirty="0">
            <a:solidFill>
              <a:schemeClr val="bg1"/>
            </a:solidFill>
            <a:latin typeface="Segoe UI" panose="020B0502040204020203" pitchFamily="34" charset="0"/>
            <a:cs typeface="Segoe UI" panose="020B0502040204020203" pitchFamily="34" charset="0"/>
          </a:endParaRPr>
        </a:p>
      </dsp:txBody>
      <dsp:txXfrm>
        <a:off x="2162914" y="385648"/>
        <a:ext cx="913434" cy="913434"/>
      </dsp:txXfrm>
    </dsp:sp>
    <dsp:sp modelId="{5E57E199-2D41-4E06-BF9B-B9EFDB95451C}">
      <dsp:nvSpPr>
        <dsp:cNvPr id="0" name=""/>
        <dsp:cNvSpPr/>
      </dsp:nvSpPr>
      <dsp:spPr>
        <a:xfrm>
          <a:off x="3429406" y="2717764"/>
          <a:ext cx="1291792" cy="129179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noProof="0" dirty="0" smtClean="0">
              <a:solidFill>
                <a:schemeClr val="bg1"/>
              </a:solidFill>
              <a:latin typeface="Segoe UI" panose="020B0502040204020203" pitchFamily="34" charset="0"/>
              <a:cs typeface="Segoe UI" panose="020B0502040204020203" pitchFamily="34" charset="0"/>
            </a:rPr>
            <a:t>Heat &amp; Power Generation</a:t>
          </a:r>
          <a:endParaRPr lang="en-US" sz="1400" kern="1200" noProof="0" dirty="0">
            <a:solidFill>
              <a:schemeClr val="bg1"/>
            </a:solidFill>
            <a:latin typeface="Segoe UI" panose="020B0502040204020203" pitchFamily="34" charset="0"/>
            <a:cs typeface="Segoe UI" panose="020B0502040204020203" pitchFamily="34" charset="0"/>
          </a:endParaRPr>
        </a:p>
      </dsp:txBody>
      <dsp:txXfrm>
        <a:off x="3618585" y="2906943"/>
        <a:ext cx="913434" cy="913434"/>
      </dsp:txXfrm>
    </dsp:sp>
    <dsp:sp modelId="{8A44B340-2FE6-4526-96D1-E105633C83AD}">
      <dsp:nvSpPr>
        <dsp:cNvPr id="0" name=""/>
        <dsp:cNvSpPr/>
      </dsp:nvSpPr>
      <dsp:spPr>
        <a:xfrm>
          <a:off x="518065" y="2717764"/>
          <a:ext cx="1291792" cy="1291792"/>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noProof="0" dirty="0" smtClean="0">
              <a:solidFill>
                <a:schemeClr val="bg1"/>
              </a:solidFill>
              <a:latin typeface="Segoe UI" panose="020B0502040204020203" pitchFamily="34" charset="0"/>
              <a:cs typeface="Segoe UI" panose="020B0502040204020203" pitchFamily="34" charset="0"/>
            </a:rPr>
            <a:t>Seasonal Storage</a:t>
          </a:r>
          <a:endParaRPr lang="en-US" sz="1700" kern="1200" noProof="0" dirty="0">
            <a:solidFill>
              <a:schemeClr val="bg1"/>
            </a:solidFill>
            <a:latin typeface="Segoe UI" panose="020B0502040204020203" pitchFamily="34" charset="0"/>
            <a:cs typeface="Segoe UI" panose="020B0502040204020203" pitchFamily="34" charset="0"/>
          </a:endParaRPr>
        </a:p>
      </dsp:txBody>
      <dsp:txXfrm>
        <a:off x="707244" y="2906943"/>
        <a:ext cx="913434" cy="9134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879F2-1995-49E9-9782-BA6F5300C931}">
      <dsp:nvSpPr>
        <dsp:cNvPr id="0" name=""/>
        <dsp:cNvSpPr/>
      </dsp:nvSpPr>
      <dsp:spPr>
        <a:xfrm>
          <a:off x="2110" y="41"/>
          <a:ext cx="5957485" cy="652403"/>
        </a:xfrm>
        <a:prstGeom prst="roundRect">
          <a:avLst>
            <a:gd name="adj" fmla="val 10000"/>
          </a:avLst>
        </a:prstGeom>
        <a:solidFill>
          <a:srgbClr val="5AA9A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noProof="0" dirty="0" smtClean="0"/>
            <a:t>Electricity</a:t>
          </a:r>
          <a:r>
            <a:rPr lang="de-DE" sz="2900" kern="1200" dirty="0" smtClean="0"/>
            <a:t> </a:t>
          </a:r>
          <a:r>
            <a:rPr lang="en-US" sz="2900" kern="1200" noProof="0" dirty="0" smtClean="0"/>
            <a:t>price</a:t>
          </a:r>
          <a:endParaRPr lang="en-US" sz="2900" kern="1200" noProof="0" dirty="0"/>
        </a:p>
      </dsp:txBody>
      <dsp:txXfrm>
        <a:off x="21218" y="19149"/>
        <a:ext cx="5919269" cy="614187"/>
      </dsp:txXfrm>
    </dsp:sp>
    <dsp:sp modelId="{0414B0C1-15D5-4AFD-B16B-C42DE80157A9}">
      <dsp:nvSpPr>
        <dsp:cNvPr id="0" name=""/>
        <dsp:cNvSpPr/>
      </dsp:nvSpPr>
      <dsp:spPr>
        <a:xfrm>
          <a:off x="7959" y="729143"/>
          <a:ext cx="2499830" cy="652403"/>
        </a:xfrm>
        <a:prstGeom prst="roundRect">
          <a:avLst>
            <a:gd name="adj" fmla="val 10000"/>
          </a:avLst>
        </a:prstGeom>
        <a:solidFill>
          <a:srgbClr val="F771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noProof="0" dirty="0" smtClean="0"/>
            <a:t>Wholesale cost</a:t>
          </a:r>
          <a:endParaRPr lang="en-US" sz="1300" kern="1200" noProof="0" dirty="0"/>
        </a:p>
      </dsp:txBody>
      <dsp:txXfrm>
        <a:off x="27067" y="748251"/>
        <a:ext cx="2461614" cy="614187"/>
      </dsp:txXfrm>
    </dsp:sp>
    <dsp:sp modelId="{1B61B3D3-5043-440E-B865-1D3ACCCF2EFF}">
      <dsp:nvSpPr>
        <dsp:cNvPr id="0" name=""/>
        <dsp:cNvSpPr/>
      </dsp:nvSpPr>
      <dsp:spPr>
        <a:xfrm>
          <a:off x="17855" y="1458245"/>
          <a:ext cx="804269" cy="652403"/>
        </a:xfrm>
        <a:prstGeom prst="roundRect">
          <a:avLst>
            <a:gd name="adj" fmla="val 10000"/>
          </a:avLst>
        </a:prstGeom>
        <a:solidFill>
          <a:srgbClr val="F771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noProof="0" dirty="0" smtClean="0"/>
            <a:t>Green</a:t>
          </a:r>
          <a:endParaRPr lang="en-US" sz="800" kern="1200" noProof="0" dirty="0"/>
        </a:p>
      </dsp:txBody>
      <dsp:txXfrm>
        <a:off x="36963" y="1477353"/>
        <a:ext cx="766053" cy="614187"/>
      </dsp:txXfrm>
    </dsp:sp>
    <dsp:sp modelId="{A0B16710-EDC1-48A1-801A-CB632AC6F0AA}">
      <dsp:nvSpPr>
        <dsp:cNvPr id="0" name=""/>
        <dsp:cNvSpPr/>
      </dsp:nvSpPr>
      <dsp:spPr>
        <a:xfrm>
          <a:off x="855739" y="1458245"/>
          <a:ext cx="804269" cy="652403"/>
        </a:xfrm>
        <a:prstGeom prst="roundRect">
          <a:avLst>
            <a:gd name="adj" fmla="val 10000"/>
          </a:avLst>
        </a:prstGeom>
        <a:solidFill>
          <a:srgbClr val="F771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noProof="0" dirty="0" smtClean="0"/>
            <a:t>Blue</a:t>
          </a:r>
          <a:endParaRPr lang="en-US" sz="800" kern="1200" noProof="0" dirty="0"/>
        </a:p>
      </dsp:txBody>
      <dsp:txXfrm>
        <a:off x="874847" y="1477353"/>
        <a:ext cx="766053" cy="614187"/>
      </dsp:txXfrm>
    </dsp:sp>
    <dsp:sp modelId="{461F8387-60DC-4A74-A7BC-A0E58FEE5BBA}">
      <dsp:nvSpPr>
        <dsp:cNvPr id="0" name=""/>
        <dsp:cNvSpPr/>
      </dsp:nvSpPr>
      <dsp:spPr>
        <a:xfrm>
          <a:off x="856950" y="2187348"/>
          <a:ext cx="801848" cy="652403"/>
        </a:xfrm>
        <a:prstGeom prst="roundRect">
          <a:avLst>
            <a:gd name="adj" fmla="val 10000"/>
          </a:avLst>
        </a:prstGeom>
        <a:solidFill>
          <a:srgbClr val="F771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noProof="0" dirty="0" smtClean="0"/>
            <a:t>Rp./kWh</a:t>
          </a:r>
          <a:endParaRPr lang="en-US" sz="700" kern="1200" noProof="0" dirty="0"/>
        </a:p>
      </dsp:txBody>
      <dsp:txXfrm>
        <a:off x="876058" y="2206456"/>
        <a:ext cx="763632" cy="614187"/>
      </dsp:txXfrm>
    </dsp:sp>
    <dsp:sp modelId="{9FD4F9AB-A44E-4C8A-8341-7D07119A2FCB}">
      <dsp:nvSpPr>
        <dsp:cNvPr id="0" name=""/>
        <dsp:cNvSpPr/>
      </dsp:nvSpPr>
      <dsp:spPr>
        <a:xfrm>
          <a:off x="1693623" y="1458245"/>
          <a:ext cx="804269" cy="652403"/>
        </a:xfrm>
        <a:prstGeom prst="roundRect">
          <a:avLst>
            <a:gd name="adj" fmla="val 10000"/>
          </a:avLst>
        </a:prstGeom>
        <a:solidFill>
          <a:srgbClr val="F7718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noProof="0" dirty="0" smtClean="0"/>
            <a:t>Grey</a:t>
          </a:r>
          <a:endParaRPr lang="en-US" sz="800" kern="1200" noProof="0" dirty="0"/>
        </a:p>
      </dsp:txBody>
      <dsp:txXfrm>
        <a:off x="1712731" y="1477353"/>
        <a:ext cx="766053" cy="614187"/>
      </dsp:txXfrm>
    </dsp:sp>
    <dsp:sp modelId="{A50AAA58-AB71-4BEE-8E34-10EA7B8B7E5E}">
      <dsp:nvSpPr>
        <dsp:cNvPr id="0" name=""/>
        <dsp:cNvSpPr/>
      </dsp:nvSpPr>
      <dsp:spPr>
        <a:xfrm>
          <a:off x="2575613" y="729143"/>
          <a:ext cx="1655172" cy="652403"/>
        </a:xfrm>
        <a:prstGeom prst="roundRect">
          <a:avLst>
            <a:gd name="adj" fmla="val 10000"/>
          </a:avLst>
        </a:prstGeom>
        <a:solidFill>
          <a:srgbClr val="39A7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de-CH" sz="1300" kern="1200" noProof="0" dirty="0" smtClean="0"/>
            <a:t>Transmission &amp; Distribution Charges</a:t>
          </a:r>
          <a:endParaRPr lang="en-US" sz="1300" kern="1200" noProof="0" dirty="0"/>
        </a:p>
      </dsp:txBody>
      <dsp:txXfrm>
        <a:off x="2594721" y="748251"/>
        <a:ext cx="1616956" cy="614187"/>
      </dsp:txXfrm>
    </dsp:sp>
    <dsp:sp modelId="{BBAA3F0A-9568-477E-9025-F0015F30807B}">
      <dsp:nvSpPr>
        <dsp:cNvPr id="0" name=""/>
        <dsp:cNvSpPr/>
      </dsp:nvSpPr>
      <dsp:spPr>
        <a:xfrm>
          <a:off x="2582122" y="1458245"/>
          <a:ext cx="804269" cy="652403"/>
        </a:xfrm>
        <a:prstGeom prst="roundRect">
          <a:avLst>
            <a:gd name="adj" fmla="val 10000"/>
          </a:avLst>
        </a:prstGeom>
        <a:solidFill>
          <a:srgbClr val="39A7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de-DE" sz="800" kern="1200" dirty="0" smtClean="0"/>
            <a:t>Arbeitspreis</a:t>
          </a:r>
          <a:endParaRPr lang="de-DE" sz="800" kern="1200" dirty="0"/>
        </a:p>
      </dsp:txBody>
      <dsp:txXfrm>
        <a:off x="2601230" y="1477353"/>
        <a:ext cx="766053" cy="614187"/>
      </dsp:txXfrm>
    </dsp:sp>
    <dsp:sp modelId="{8C691FF0-3237-48B4-AE24-5BAF97C97F3B}">
      <dsp:nvSpPr>
        <dsp:cNvPr id="0" name=""/>
        <dsp:cNvSpPr/>
      </dsp:nvSpPr>
      <dsp:spPr>
        <a:xfrm>
          <a:off x="2582122" y="2187348"/>
          <a:ext cx="804269" cy="652403"/>
        </a:xfrm>
        <a:prstGeom prst="roundRect">
          <a:avLst>
            <a:gd name="adj" fmla="val 10000"/>
          </a:avLst>
        </a:prstGeom>
        <a:solidFill>
          <a:srgbClr val="39A7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noProof="0" dirty="0" smtClean="0"/>
            <a:t>Rp./kWh</a:t>
          </a:r>
          <a:endParaRPr lang="de-DE" sz="700" kern="1200" dirty="0"/>
        </a:p>
      </dsp:txBody>
      <dsp:txXfrm>
        <a:off x="2601230" y="2206456"/>
        <a:ext cx="766053" cy="614187"/>
      </dsp:txXfrm>
    </dsp:sp>
    <dsp:sp modelId="{A5285176-F482-44F1-945C-CD8AD2CDEA30}">
      <dsp:nvSpPr>
        <dsp:cNvPr id="0" name=""/>
        <dsp:cNvSpPr/>
      </dsp:nvSpPr>
      <dsp:spPr>
        <a:xfrm>
          <a:off x="3420006" y="1458245"/>
          <a:ext cx="804269" cy="652403"/>
        </a:xfrm>
        <a:prstGeom prst="roundRect">
          <a:avLst>
            <a:gd name="adj" fmla="val 10000"/>
          </a:avLst>
        </a:prstGeom>
        <a:solidFill>
          <a:srgbClr val="39A7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de-DE" sz="800" kern="1200" dirty="0" smtClean="0"/>
            <a:t>Leistungspreis</a:t>
          </a:r>
          <a:endParaRPr lang="de-DE" sz="800" kern="1200" dirty="0"/>
        </a:p>
      </dsp:txBody>
      <dsp:txXfrm>
        <a:off x="3439114" y="1477353"/>
        <a:ext cx="766053" cy="614187"/>
      </dsp:txXfrm>
    </dsp:sp>
    <dsp:sp modelId="{81BAD291-A3E1-41DC-93BE-8A30F95E1C15}">
      <dsp:nvSpPr>
        <dsp:cNvPr id="0" name=""/>
        <dsp:cNvSpPr/>
      </dsp:nvSpPr>
      <dsp:spPr>
        <a:xfrm>
          <a:off x="3421217" y="2187348"/>
          <a:ext cx="801848" cy="652403"/>
        </a:xfrm>
        <a:prstGeom prst="roundRect">
          <a:avLst>
            <a:gd name="adj" fmla="val 10000"/>
          </a:avLst>
        </a:prstGeom>
        <a:solidFill>
          <a:srgbClr val="39A7D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noProof="0" dirty="0" smtClean="0"/>
            <a:t>CHF/kW/month</a:t>
          </a:r>
          <a:endParaRPr lang="de-DE" sz="700" kern="1200" dirty="0"/>
        </a:p>
      </dsp:txBody>
      <dsp:txXfrm>
        <a:off x="3440325" y="2206456"/>
        <a:ext cx="763632" cy="614187"/>
      </dsp:txXfrm>
    </dsp:sp>
    <dsp:sp modelId="{EF0C586F-697C-4854-A678-C552C434DC58}">
      <dsp:nvSpPr>
        <dsp:cNvPr id="0" name=""/>
        <dsp:cNvSpPr/>
      </dsp:nvSpPr>
      <dsp:spPr>
        <a:xfrm>
          <a:off x="4298608" y="729143"/>
          <a:ext cx="1655139" cy="652403"/>
        </a:xfrm>
        <a:prstGeom prst="roundRect">
          <a:avLst>
            <a:gd name="adj" fmla="val 10000"/>
          </a:avLst>
        </a:prstGeom>
        <a:solidFill>
          <a:srgbClr val="A48CF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de-DE" sz="1300" kern="1200" dirty="0" smtClean="0"/>
            <a:t>T</a:t>
          </a:r>
          <a:r>
            <a:rPr lang="en-US" sz="1300" kern="1200" noProof="0" dirty="0" smtClean="0"/>
            <a:t>axes / </a:t>
          </a:r>
          <a:r>
            <a:rPr lang="en-US" sz="1300" kern="1200" noProof="0" dirty="0" err="1" smtClean="0"/>
            <a:t>Levie</a:t>
          </a:r>
          <a:r>
            <a:rPr lang="de-DE" sz="1300" kern="1200" dirty="0" smtClean="0"/>
            <a:t>s</a:t>
          </a:r>
          <a:endParaRPr lang="de-DE" sz="1300" kern="1200" dirty="0"/>
        </a:p>
      </dsp:txBody>
      <dsp:txXfrm>
        <a:off x="4317716" y="748251"/>
        <a:ext cx="1616923" cy="614187"/>
      </dsp:txXfrm>
    </dsp:sp>
    <dsp:sp modelId="{8AF17E44-E423-4D09-94C7-C76171B5F5AE}">
      <dsp:nvSpPr>
        <dsp:cNvPr id="0" name=""/>
        <dsp:cNvSpPr/>
      </dsp:nvSpPr>
      <dsp:spPr>
        <a:xfrm>
          <a:off x="4298790" y="1458245"/>
          <a:ext cx="810580" cy="652403"/>
        </a:xfrm>
        <a:prstGeom prst="roundRect">
          <a:avLst>
            <a:gd name="adj" fmla="val 10000"/>
          </a:avLst>
        </a:prstGeom>
        <a:solidFill>
          <a:srgbClr val="A48CF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noProof="0" dirty="0" smtClean="0"/>
            <a:t>Taxes</a:t>
          </a:r>
          <a:endParaRPr lang="en-US" sz="800" kern="1200" noProof="0" dirty="0"/>
        </a:p>
      </dsp:txBody>
      <dsp:txXfrm>
        <a:off x="4317898" y="1477353"/>
        <a:ext cx="772364" cy="614187"/>
      </dsp:txXfrm>
    </dsp:sp>
    <dsp:sp modelId="{5E9B9874-0309-44AC-A8B1-964D2E690328}">
      <dsp:nvSpPr>
        <dsp:cNvPr id="0" name=""/>
        <dsp:cNvSpPr/>
      </dsp:nvSpPr>
      <dsp:spPr>
        <a:xfrm>
          <a:off x="4298790" y="2187348"/>
          <a:ext cx="810580" cy="652403"/>
        </a:xfrm>
        <a:prstGeom prst="roundRect">
          <a:avLst>
            <a:gd name="adj" fmla="val 10000"/>
          </a:avLst>
        </a:prstGeom>
        <a:solidFill>
          <a:srgbClr val="A48CF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noProof="0" dirty="0" smtClean="0"/>
            <a:t>Rp./kWh</a:t>
          </a:r>
          <a:endParaRPr lang="de-DE" sz="700" kern="1200" dirty="0"/>
        </a:p>
      </dsp:txBody>
      <dsp:txXfrm>
        <a:off x="4317898" y="2206456"/>
        <a:ext cx="772364" cy="614187"/>
      </dsp:txXfrm>
    </dsp:sp>
    <dsp:sp modelId="{0E53AAA8-9D4D-406B-8AE4-22707762BBCF}">
      <dsp:nvSpPr>
        <dsp:cNvPr id="0" name=""/>
        <dsp:cNvSpPr/>
      </dsp:nvSpPr>
      <dsp:spPr>
        <a:xfrm>
          <a:off x="5142985" y="1458245"/>
          <a:ext cx="810580" cy="652403"/>
        </a:xfrm>
        <a:prstGeom prst="roundRect">
          <a:avLst>
            <a:gd name="adj" fmla="val 10000"/>
          </a:avLst>
        </a:prstGeom>
        <a:solidFill>
          <a:srgbClr val="A48CF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355600">
            <a:lnSpc>
              <a:spcPct val="90000"/>
            </a:lnSpc>
            <a:spcBef>
              <a:spcPct val="0"/>
            </a:spcBef>
            <a:spcAft>
              <a:spcPct val="35000"/>
            </a:spcAft>
          </a:pPr>
          <a:r>
            <a:rPr lang="en-US" sz="800" kern="1200" dirty="0" smtClean="0"/>
            <a:t>Tariffs for the transmission grid</a:t>
          </a:r>
          <a:endParaRPr lang="de-DE" sz="800" kern="1200" dirty="0"/>
        </a:p>
      </dsp:txBody>
      <dsp:txXfrm>
        <a:off x="5162093" y="1477353"/>
        <a:ext cx="772364" cy="614187"/>
      </dsp:txXfrm>
    </dsp:sp>
    <dsp:sp modelId="{790C913A-593D-4F05-BFD0-7CFE11A39DE6}">
      <dsp:nvSpPr>
        <dsp:cNvPr id="0" name=""/>
        <dsp:cNvSpPr/>
      </dsp:nvSpPr>
      <dsp:spPr>
        <a:xfrm>
          <a:off x="5142985" y="2187348"/>
          <a:ext cx="810580" cy="652403"/>
        </a:xfrm>
        <a:prstGeom prst="roundRect">
          <a:avLst>
            <a:gd name="adj" fmla="val 10000"/>
          </a:avLst>
        </a:prstGeom>
        <a:solidFill>
          <a:srgbClr val="A48CF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311150">
            <a:lnSpc>
              <a:spcPct val="90000"/>
            </a:lnSpc>
            <a:spcBef>
              <a:spcPct val="0"/>
            </a:spcBef>
            <a:spcAft>
              <a:spcPct val="35000"/>
            </a:spcAft>
          </a:pPr>
          <a:r>
            <a:rPr lang="en-US" sz="700" kern="1200" noProof="0" dirty="0" smtClean="0"/>
            <a:t>Rp./kWh</a:t>
          </a:r>
          <a:endParaRPr lang="de-DE" sz="700" kern="1200" dirty="0"/>
        </a:p>
      </dsp:txBody>
      <dsp:txXfrm>
        <a:off x="5162093" y="2206456"/>
        <a:ext cx="772364" cy="614187"/>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AF70A90-CA7E-49EB-AB17-C37FEDD075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5A7711EA-1FBE-4E98-9D43-C2D65C45D0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ABEA4-9216-4FDF-AAE1-D8632908A8EC}" type="datetimeFigureOut">
              <a:rPr lang="de-CH" smtClean="0"/>
              <a:t>11.05.2024</a:t>
            </a:fld>
            <a:endParaRPr lang="de-CH"/>
          </a:p>
        </p:txBody>
      </p:sp>
      <p:sp>
        <p:nvSpPr>
          <p:cNvPr id="4" name="Fußzeilenplatzhalter 3">
            <a:extLst>
              <a:ext uri="{FF2B5EF4-FFF2-40B4-BE49-F238E27FC236}">
                <a16:creationId xmlns:a16="http://schemas.microsoft.com/office/drawing/2014/main" id="{82CCD3C8-8930-4E0E-A891-B770724F2B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A7798FB5-86BC-42DA-9D05-F96D484814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685DCD-866D-47AE-A236-118539F53379}" type="slidenum">
              <a:rPr lang="de-CH" smtClean="0"/>
              <a:t>‹Nr.›</a:t>
            </a:fld>
            <a:endParaRPr lang="de-CH"/>
          </a:p>
        </p:txBody>
      </p:sp>
    </p:spTree>
    <p:extLst>
      <p:ext uri="{BB962C8B-B14F-4D97-AF65-F5344CB8AC3E}">
        <p14:creationId xmlns:p14="http://schemas.microsoft.com/office/powerpoint/2010/main" val="1423227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A90D-FE7E-41AF-B03D-808D82937CB9}" type="datetimeFigureOut">
              <a:rPr lang="de-CH" smtClean="0"/>
              <a:t>11.05.2024</a:t>
            </a:fld>
            <a:endParaRPr lang="de-CH"/>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5DDFD-030C-4D5A-B33E-3A7E7538D2BE}" type="slidenum">
              <a:rPr lang="de-CH" smtClean="0"/>
              <a:t>‹Nr.›</a:t>
            </a:fld>
            <a:endParaRPr lang="de-CH"/>
          </a:p>
        </p:txBody>
      </p:sp>
    </p:spTree>
    <p:extLst>
      <p:ext uri="{BB962C8B-B14F-4D97-AF65-F5344CB8AC3E}">
        <p14:creationId xmlns:p14="http://schemas.microsoft.com/office/powerpoint/2010/main" val="44149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lemondedelenergie.com/batiment-autonome-energie-nantes-deltagreen/2019/09/27/"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powidian.com/wp-content/uploads/2017/06/Video-DeltaGreen-Hi-720p.mp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Welcome everyone! </a:t>
            </a:r>
            <a:r>
              <a:rPr lang="en-US" dirty="0" smtClean="0"/>
              <a:t>Thank you for being here for the midterm presentation of my master's thesis, titled</a:t>
            </a:r>
            <a:r>
              <a:rPr lang="en-US" baseline="0" dirty="0" smtClean="0"/>
              <a:t> Peak Shaving using Hydrogen Energy Storage System with Heat Coupling.</a:t>
            </a:r>
          </a:p>
          <a:p>
            <a:r>
              <a:rPr lang="en-US" dirty="0" smtClean="0"/>
              <a:t>After a short introduction,</a:t>
            </a:r>
            <a:r>
              <a:rPr lang="en-US" baseline="0" dirty="0" smtClean="0"/>
              <a:t> I will present the research objectives of my thesis and introduce you to </a:t>
            </a:r>
            <a:r>
              <a:rPr lang="en-US" dirty="0" smtClean="0"/>
              <a:t>the approach I've taken to get there.</a:t>
            </a:r>
          </a:p>
          <a:p>
            <a:r>
              <a:rPr lang="en-US" baseline="0" dirty="0" smtClean="0"/>
              <a:t>I will then </a:t>
            </a:r>
            <a:r>
              <a:rPr lang="en-US" dirty="0" smtClean="0"/>
              <a:t>share some initial findings with you and wrap up by outlining what's coming 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a:t>
            </a:fld>
            <a:endParaRPr lang="de-CH"/>
          </a:p>
        </p:txBody>
      </p:sp>
    </p:spTree>
    <p:extLst>
      <p:ext uri="{BB962C8B-B14F-4D97-AF65-F5344CB8AC3E}">
        <p14:creationId xmlns:p14="http://schemas.microsoft.com/office/powerpoint/2010/main" val="3144988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In a next step, self sufficiency's tests were</a:t>
            </a:r>
            <a:r>
              <a:rPr lang="en-US" baseline="0" dirty="0" smtClean="0"/>
              <a:t> conducted</a:t>
            </a:r>
            <a:r>
              <a:rPr lang="en-US" dirty="0" smtClean="0"/>
              <a:t> by enhancing the self-sufficiency</a:t>
            </a:r>
            <a:r>
              <a:rPr lang="en-US" baseline="0" dirty="0" smtClean="0"/>
              <a:t> of the system </a:t>
            </a:r>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13</a:t>
            </a:fld>
            <a:endParaRPr lang="de-CH"/>
          </a:p>
        </p:txBody>
      </p:sp>
    </p:spTree>
    <p:extLst>
      <p:ext uri="{BB962C8B-B14F-4D97-AF65-F5344CB8AC3E}">
        <p14:creationId xmlns:p14="http://schemas.microsoft.com/office/powerpoint/2010/main" val="4148395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Introduction to Peak Shaving</a:t>
            </a:r>
            <a:r>
              <a:rPr lang="en-US" dirty="0" smtClean="0"/>
              <a:t>:</a:t>
            </a:r>
          </a:p>
          <a:p>
            <a:pPr lvl="1"/>
            <a:r>
              <a:rPr lang="en-US" dirty="0" smtClean="0"/>
              <a:t>Begin by explaining the concept of peak shaving in energy management. Describe it as a strategy used to reduce the maximum power demand during peak usage times, which can result in lower energy costs and improved stability of the power grid.</a:t>
            </a:r>
          </a:p>
          <a:p>
            <a:r>
              <a:rPr lang="en-US" b="1" dirty="0" smtClean="0"/>
              <a:t>Highlight the Role of HESS</a:t>
            </a:r>
            <a:r>
              <a:rPr lang="en-US" dirty="0" smtClean="0"/>
              <a:t>:</a:t>
            </a:r>
          </a:p>
          <a:p>
            <a:pPr lvl="1"/>
            <a:r>
              <a:rPr lang="en-US" dirty="0" smtClean="0"/>
              <a:t>Introduce the Hydrogen Energy Storage System (HESS) as a key technology in this strategy. Mention that in this analysis, HESS accounted for approximately 18% of the total power demand reduction.</a:t>
            </a:r>
          </a:p>
          <a:p>
            <a:r>
              <a:rPr lang="en-US" b="1" dirty="0" smtClean="0"/>
              <a:t>Examine the Graph "Maximal Import Peak by Scenario"</a:t>
            </a:r>
            <a:r>
              <a:rPr lang="en-US" dirty="0" smtClean="0"/>
              <a:t>:</a:t>
            </a:r>
          </a:p>
          <a:p>
            <a:pPr lvl="1"/>
            <a:r>
              <a:rPr lang="en-US" dirty="0" smtClean="0"/>
              <a:t>Direct attention to the bar graph showing the maximal import peak across different scenarios. Point out that in the 'Grid Only' scenario, the peak is the highest. Compare this to the 'Base Case Scenario' and 'S75%' scenarios, where the introduction of HESS leads to a significant reduction in peak demand (noted as -8.30% and -33.06%, respectively).</a:t>
            </a:r>
          </a:p>
          <a:p>
            <a:r>
              <a:rPr lang="en-US" b="1" dirty="0" smtClean="0"/>
              <a:t>Detailed Analysis of Seasonal Variability</a:t>
            </a:r>
            <a:r>
              <a:rPr lang="en-US" dirty="0" smtClean="0"/>
              <a:t>:</a:t>
            </a:r>
          </a:p>
          <a:p>
            <a:pPr lvl="1"/>
            <a:r>
              <a:rPr lang="en-US" dirty="0" smtClean="0"/>
              <a:t>Move on to discuss the four smaller graphs depicting energy usage during different weeks of the year—February, May, August, and November.</a:t>
            </a:r>
          </a:p>
          <a:p>
            <a:pPr lvl="1"/>
            <a:r>
              <a:rPr lang="en-US" dirty="0" smtClean="0"/>
              <a:t>For each graph, explain the color coding and what each segment represents (e.g., demand, import, HESS input/output). Emphasize how HESS contributes to managing demand peaks during these times.</a:t>
            </a:r>
          </a:p>
          <a:p>
            <a:r>
              <a:rPr lang="en-US" b="1" dirty="0" smtClean="0"/>
              <a:t>Discuss the Implications</a:t>
            </a:r>
            <a:r>
              <a:rPr lang="en-US" dirty="0" smtClean="0"/>
              <a:t>:</a:t>
            </a:r>
          </a:p>
          <a:p>
            <a:pPr lvl="1"/>
            <a:r>
              <a:rPr lang="en-US" dirty="0" smtClean="0"/>
              <a:t>Highlight the importance of using HESS for peak shaving, especially during critical times of the year when energy demand spikes or when renewable energy sources might be less effective (like during winter or cloudy days).</a:t>
            </a:r>
          </a:p>
          <a:p>
            <a:pPr lvl="1"/>
            <a:r>
              <a:rPr lang="en-US" dirty="0" smtClean="0"/>
              <a:t>Discuss how deploying HESS can help reduce dependence on the grid, lead to cost savings, and support a more sustainable energy system.</a:t>
            </a:r>
          </a:p>
          <a:p>
            <a:r>
              <a:rPr lang="en-US" b="1" dirty="0" smtClean="0"/>
              <a:t>Conclusion and Takeaways</a:t>
            </a:r>
            <a:r>
              <a:rPr lang="en-US" dirty="0" smtClean="0"/>
              <a:t>:</a:t>
            </a:r>
          </a:p>
          <a:p>
            <a:pPr lvl="1"/>
            <a:r>
              <a:rPr lang="en-US" dirty="0" smtClean="0"/>
              <a:t>Summarize the benefits of integrating HESS into the energy system as demonstrated by the data. Reinforce the value of peak shaving in managing energy costs and enhancing grid reliability.</a:t>
            </a:r>
          </a:p>
          <a:p>
            <a:pPr lvl="1"/>
            <a:r>
              <a:rPr lang="en-US" dirty="0" smtClean="0"/>
              <a:t>Conclude by inviting questions or comments to deepen the discussion on the technology's potential or explore other aspects of its application in energy management.</a:t>
            </a:r>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14</a:t>
            </a:fld>
            <a:endParaRPr lang="de-CH"/>
          </a:p>
        </p:txBody>
      </p:sp>
    </p:spTree>
    <p:extLst>
      <p:ext uri="{BB962C8B-B14F-4D97-AF65-F5344CB8AC3E}">
        <p14:creationId xmlns:p14="http://schemas.microsoft.com/office/powerpoint/2010/main" val="2577036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dirty="0" smtClean="0"/>
              <a:t>https://www.enapter.com/de/application/peak-shaving-with-hydrogen/#21337</a:t>
            </a:r>
          </a:p>
          <a:p>
            <a:endParaRPr lang="de-DE" b="1" dirty="0" smtClean="0"/>
          </a:p>
          <a:p>
            <a:r>
              <a:rPr lang="de-DE" b="1" dirty="0" smtClean="0"/>
              <a:t>Peak </a:t>
            </a:r>
            <a:r>
              <a:rPr lang="de-DE" b="1" dirty="0" err="1" smtClean="0"/>
              <a:t>Shaving</a:t>
            </a:r>
            <a:r>
              <a:rPr lang="de-DE" b="1" dirty="0" smtClean="0"/>
              <a:t> mit Wasserstoff</a:t>
            </a:r>
          </a:p>
          <a:p>
            <a:r>
              <a:rPr lang="de-DE" dirty="0" smtClean="0"/>
              <a:t>Loire </a:t>
            </a:r>
            <a:r>
              <a:rPr lang="de-DE" dirty="0" err="1" smtClean="0"/>
              <a:t>Acquitaine</a:t>
            </a:r>
            <a:r>
              <a:rPr lang="de-DE" dirty="0" smtClean="0"/>
              <a:t>, Frankreich</a:t>
            </a:r>
          </a:p>
          <a:p>
            <a:r>
              <a:rPr lang="de-DE" b="0" dirty="0" smtClean="0">
                <a:effectLst/>
              </a:rPr>
              <a:t>Delta Green ist das erste autarke Bürogebäude in Frankreich, in dem Energieerzeugung den Verbrauch übersteigt. Das Ziel von Delta Green ist es, vollständige Energieautonomie zu demonstrieren. Der Energiemix des Gebäudes besteht aus Photovoltaik und Geothermie. Die Wasserstofflösung wurde von </a:t>
            </a:r>
            <a:r>
              <a:rPr lang="de-DE" b="0" dirty="0" err="1" smtClean="0">
                <a:effectLst/>
              </a:rPr>
              <a:t>PowiDian</a:t>
            </a:r>
            <a:r>
              <a:rPr lang="de-DE" b="0" dirty="0" smtClean="0">
                <a:effectLst/>
              </a:rPr>
              <a:t> integriert. Anstelle von Batterien, verwendet das Tertiärgebäude zwei </a:t>
            </a:r>
            <a:r>
              <a:rPr lang="de-DE" b="0" dirty="0" err="1" smtClean="0">
                <a:effectLst/>
              </a:rPr>
              <a:t>Enapter</a:t>
            </a:r>
            <a:r>
              <a:rPr lang="de-DE" b="0" dirty="0" smtClean="0">
                <a:effectLst/>
              </a:rPr>
              <a:t>-Elektrolyseure, um Wasserstoff für die Abdeckung von Lastspitzen zu speichern. Nicht nur wird zu Spitzenzeiten der Bezug von Strom aus dem Netz vermieden, Wasserstoff dient auch zum Zweck der saisonalen Speicherung. Das Passivhaus hat einen minimalen CO2-Fußabdruck bei Beleuchtungs-, Heizungs- und Kühlsystemen. </a:t>
            </a:r>
            <a:endParaRPr lang="de-DE" dirty="0" smtClean="0"/>
          </a:p>
          <a:p>
            <a:r>
              <a:rPr lang="de-DE" b="0" dirty="0" smtClean="0">
                <a:effectLst/>
              </a:rPr>
              <a:t>Im Jahr 2018 wurde das innovative Gebäude mit dem Green Solutions Award ausgezeichnet, der umweltbewusste Architektur auszeichnet und zur Bekämpfung des Klimawandels beiträgt. </a:t>
            </a:r>
            <a:endParaRPr lang="de-DE" dirty="0" smtClean="0"/>
          </a:p>
          <a:p>
            <a:r>
              <a:rPr lang="de-DE" b="0" dirty="0" smtClean="0">
                <a:effectLst/>
              </a:rPr>
              <a:t> Weitere Informationen</a:t>
            </a:r>
            <a:r>
              <a:rPr lang="de-DE" dirty="0" smtClean="0">
                <a:hlinkClick r:id="rId3"/>
              </a:rPr>
              <a:t> </a:t>
            </a:r>
            <a:r>
              <a:rPr lang="de-DE" b="0" dirty="0" smtClean="0">
                <a:effectLst/>
                <a:hlinkClick r:id="rId3"/>
              </a:rPr>
              <a:t>hier</a:t>
            </a:r>
            <a:r>
              <a:rPr lang="de-DE" b="0" dirty="0" smtClean="0">
                <a:effectLst/>
              </a:rPr>
              <a:t> und</a:t>
            </a:r>
            <a:r>
              <a:rPr lang="de-DE" dirty="0" smtClean="0">
                <a:hlinkClick r:id="rId4"/>
              </a:rPr>
              <a:t> </a:t>
            </a:r>
            <a:r>
              <a:rPr lang="de-DE" b="0" dirty="0" smtClean="0">
                <a:effectLst/>
                <a:hlinkClick r:id="rId4"/>
              </a:rPr>
              <a:t>hier</a:t>
            </a:r>
            <a:r>
              <a:rPr lang="de-DE" b="0" dirty="0" smtClean="0">
                <a:effectLst/>
              </a:rPr>
              <a:t> (auf Französisch).</a:t>
            </a:r>
            <a:endParaRPr lang="de-DE" dirty="0" smtClean="0"/>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19</a:t>
            </a:fld>
            <a:endParaRPr lang="de-CH"/>
          </a:p>
        </p:txBody>
      </p:sp>
    </p:spTree>
    <p:extLst>
      <p:ext uri="{BB962C8B-B14F-4D97-AF65-F5344CB8AC3E}">
        <p14:creationId xmlns:p14="http://schemas.microsoft.com/office/powerpoint/2010/main" val="2865932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At the heart of the energy transition, </a:t>
            </a:r>
            <a:r>
              <a:rPr lang="en-US" b="1" dirty="0" smtClean="0"/>
              <a:t>we face the critical task of electrifying our energy systems</a:t>
            </a:r>
            <a:r>
              <a:rPr lang="en-US" dirty="0" smtClean="0"/>
              <a:t>. </a:t>
            </a:r>
          </a:p>
          <a:p>
            <a:endParaRPr lang="en-US" dirty="0" smtClean="0"/>
          </a:p>
          <a:p>
            <a:r>
              <a:rPr lang="en-US" dirty="0" smtClean="0"/>
              <a:t>This is a key strategy in reducing carbon dioxide emissions and increasing overall efficiency. </a:t>
            </a:r>
          </a:p>
          <a:p>
            <a:endParaRPr lang="en-US" dirty="0" smtClean="0"/>
          </a:p>
          <a:p>
            <a:r>
              <a:rPr lang="en-US" dirty="0" smtClean="0"/>
              <a:t>However, this transition comes with its own set of challenges</a:t>
            </a:r>
            <a:r>
              <a:rPr lang="en-US" baseline="0" dirty="0" smtClean="0"/>
              <a:t> which </a:t>
            </a:r>
            <a:r>
              <a:rPr lang="en-US" dirty="0" smtClean="0"/>
              <a:t>set the stage for the work we're doing in this thesis.</a:t>
            </a:r>
          </a:p>
          <a:p>
            <a:endParaRPr lang="en-US" dirty="0" smtClean="0"/>
          </a:p>
          <a:p>
            <a:r>
              <a:rPr lang="en-US" dirty="0" smtClean="0"/>
              <a:t>Firstly, if we want to integrate renewable energy sources</a:t>
            </a:r>
            <a:r>
              <a:rPr lang="en-US" baseline="0" dirty="0" smtClean="0"/>
              <a:t> </a:t>
            </a:r>
            <a:r>
              <a:rPr lang="en-US" dirty="0" smtClean="0"/>
              <a:t>effectively into our electricity system, we need to consider two things: storage flexibility and the necessary investments in grid infrastructure.</a:t>
            </a:r>
          </a:p>
          <a:p>
            <a:endParaRPr lang="en-US" dirty="0" smtClean="0"/>
          </a:p>
          <a:p>
            <a:r>
              <a:rPr lang="en-US" dirty="0" smtClean="0"/>
              <a:t>Secondly, we observe that both heating and transport demands peak significantly at certain times. Heating shows a strong seasonal pattern, peaking during the winter, and also fluctuates within the week. Transport, on the other hand, has a pronounced daily pattern.</a:t>
            </a:r>
            <a:r>
              <a:rPr lang="en-US" baseline="0" dirty="0" smtClean="0"/>
              <a:t> </a:t>
            </a:r>
          </a:p>
          <a:p>
            <a:r>
              <a:rPr lang="en-US" baseline="0" dirty="0" smtClean="0"/>
              <a:t>	</a:t>
            </a:r>
            <a:endParaRPr lang="en-US" dirty="0" smtClean="0"/>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2</a:t>
            </a:fld>
            <a:endParaRPr lang="de-CH"/>
          </a:p>
        </p:txBody>
      </p:sp>
    </p:spTree>
    <p:extLst>
      <p:ext uri="{BB962C8B-B14F-4D97-AF65-F5344CB8AC3E}">
        <p14:creationId xmlns:p14="http://schemas.microsoft.com/office/powerpoint/2010/main" val="3026284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smtClean="0"/>
              <a:t>So how can we tackle</a:t>
            </a:r>
            <a:r>
              <a:rPr lang="en-US" b="1" baseline="0" dirty="0" smtClean="0"/>
              <a:t> these challenges?</a:t>
            </a:r>
            <a:r>
              <a:rPr lang="en-US" b="1" dirty="0" smtClean="0"/>
              <a:t> </a:t>
            </a:r>
          </a:p>
          <a:p>
            <a:endParaRPr lang="en-US" dirty="0" smtClean="0"/>
          </a:p>
          <a:p>
            <a:r>
              <a:rPr lang="en-US" dirty="0" smtClean="0"/>
              <a:t>The strategy behind sector coupling is to link the electricity sector to</a:t>
            </a:r>
            <a:r>
              <a:rPr lang="en-US" baseline="0" dirty="0" smtClean="0"/>
              <a:t> other energy sectors like</a:t>
            </a:r>
            <a:r>
              <a:rPr lang="en-US" dirty="0" smtClean="0"/>
              <a:t> heating and mobility. </a:t>
            </a:r>
          </a:p>
          <a:p>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The goal here is twofold: we aim for </a:t>
            </a:r>
            <a:r>
              <a:rPr lang="en-US" b="0" dirty="0" err="1" smtClean="0"/>
              <a:t>decarbonization</a:t>
            </a:r>
            <a:r>
              <a:rPr lang="en-US" b="0" baseline="0" dirty="0" smtClean="0"/>
              <a:t> </a:t>
            </a:r>
            <a:r>
              <a:rPr lang="en-US" b="0" dirty="0" smtClean="0"/>
              <a:t>and we strive for increased flexibility </a:t>
            </a:r>
            <a:r>
              <a:rPr lang="en-US" b="0" spc="-1" dirty="0" smtClean="0">
                <a:solidFill>
                  <a:srgbClr val="000000"/>
                </a:solidFill>
              </a:rPr>
              <a:t>to the power system with regards to storage solutions (short to long term) as well as demand-side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Within this broader concept, Hydrogen Energy Storage Systems</a:t>
            </a:r>
            <a:r>
              <a:rPr lang="en-US" baseline="0" dirty="0" smtClean="0"/>
              <a:t> or </a:t>
            </a:r>
            <a:r>
              <a:rPr lang="en-US" dirty="0" smtClean="0"/>
              <a:t>HESS have emerged as a noteworthy solution. </a:t>
            </a:r>
          </a:p>
          <a:p>
            <a:endParaRPr lang="en-US" dirty="0" smtClean="0"/>
          </a:p>
          <a:p>
            <a:r>
              <a:rPr lang="en-US" dirty="0" smtClean="0"/>
              <a:t>Their rising popularity can be attributed to their ability to balance out the seasonal fluctuations of renewable energy sources</a:t>
            </a:r>
            <a:r>
              <a:rPr lang="en-US" baseline="0" dirty="0" smtClean="0"/>
              <a:t> and providing energy security</a:t>
            </a:r>
            <a:endParaRPr lang="en-US" dirty="0" smtClean="0"/>
          </a:p>
          <a:p>
            <a:endParaRPr lang="en-US" dirty="0" smtClean="0"/>
          </a:p>
          <a:p>
            <a:r>
              <a:rPr lang="en-US" dirty="0" smtClean="0"/>
              <a:t>To sum up, sector coupling and HESS are at the forefront of our efforts to create a more resilient, sustainable, and secure energy landscape.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3</a:t>
            </a:fld>
            <a:endParaRPr lang="de-CH"/>
          </a:p>
        </p:txBody>
      </p:sp>
    </p:spTree>
    <p:extLst>
      <p:ext uri="{BB962C8B-B14F-4D97-AF65-F5344CB8AC3E}">
        <p14:creationId xmlns:p14="http://schemas.microsoft.com/office/powerpoint/2010/main" val="577628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This brings</a:t>
            </a:r>
            <a:r>
              <a:rPr lang="en-US" baseline="0" dirty="0" smtClean="0"/>
              <a:t> us to the </a:t>
            </a:r>
            <a:r>
              <a:rPr lang="en-US" dirty="0" smtClean="0"/>
              <a:t>objectives that guide my research</a:t>
            </a:r>
            <a:r>
              <a:rPr lang="en-US" baseline="0" dirty="0" smtClean="0"/>
              <a:t>: </a:t>
            </a:r>
            <a:endParaRPr lang="en-US" dirty="0" smtClean="0"/>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 aim to determine what is the optimal design of a hydrogen energy storage system with heat coupling, that allows for </a:t>
            </a:r>
            <a:r>
              <a:rPr lang="en-US" b="1" dirty="0" smtClean="0"/>
              <a:t>minimal investment </a:t>
            </a:r>
            <a:r>
              <a:rPr lang="en-US" dirty="0" smtClean="0"/>
              <a:t>and </a:t>
            </a:r>
            <a:r>
              <a:rPr lang="en-US" b="1" dirty="0" smtClean="0"/>
              <a:t>operational costs</a:t>
            </a:r>
            <a:r>
              <a:rPr lang="en-US" dirty="0" smtClean="0"/>
              <a:t>? </a:t>
            </a:r>
          </a:p>
          <a:p>
            <a:endParaRPr lang="en-US" dirty="0" smtClean="0"/>
          </a:p>
          <a:p>
            <a:r>
              <a:rPr lang="en-US" dirty="0" smtClean="0"/>
              <a:t>Secondly, I want to examine the model's sensitivity to input parameters</a:t>
            </a:r>
            <a:r>
              <a:rPr lang="en-US" baseline="0" dirty="0" smtClean="0"/>
              <a:t> which</a:t>
            </a:r>
            <a:r>
              <a:rPr lang="en-US" dirty="0" smtClean="0"/>
              <a:t> is essential for predicting how changes in the environment or market could impact the system's performance.</a:t>
            </a:r>
          </a:p>
          <a:p>
            <a:endParaRPr lang="en-US" dirty="0" smtClean="0"/>
          </a:p>
          <a:p>
            <a:r>
              <a:rPr lang="en-US" dirty="0" smtClean="0"/>
              <a:t>The third objective looks at the integration of waste heat recovery. We're interested in quantifying how these systems can reduce the </a:t>
            </a:r>
            <a:r>
              <a:rPr lang="en-US" dirty="0" err="1" smtClean="0"/>
              <a:t>Levelized</a:t>
            </a:r>
            <a:r>
              <a:rPr lang="en-US" dirty="0" smtClean="0"/>
              <a:t> Cost of Energy</a:t>
            </a:r>
          </a:p>
          <a:p>
            <a:endParaRPr lang="en-US" dirty="0" smtClean="0"/>
          </a:p>
          <a:p>
            <a:r>
              <a:rPr lang="en-US" dirty="0" smtClean="0"/>
              <a:t>Lastly, we consider how the optimal design adapts when we include the grid fees associated with power peaks. </a:t>
            </a:r>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4</a:t>
            </a:fld>
            <a:endParaRPr lang="de-CH"/>
          </a:p>
        </p:txBody>
      </p:sp>
    </p:spTree>
    <p:extLst>
      <p:ext uri="{BB962C8B-B14F-4D97-AF65-F5344CB8AC3E}">
        <p14:creationId xmlns:p14="http://schemas.microsoft.com/office/powerpoint/2010/main" val="4072224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This slide provides a overview of the considered system.</a:t>
            </a:r>
            <a:r>
              <a:rPr lang="en-US" sz="1200"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At the core of our setup is a fast charging station </a:t>
            </a:r>
            <a:r>
              <a:rPr lang="en-GB" sz="1200" i="0" dirty="0" smtClean="0">
                <a:effectLst/>
                <a:latin typeface="Segoe UI" panose="020B0502040204020203" pitchFamily="34" charset="0"/>
                <a:cs typeface="Segoe UI" panose="020B0502040204020203" pitchFamily="34" charset="0"/>
              </a:rPr>
              <a:t>which is connected to the electric grid via a transformer station.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dirty="0" smtClean="0">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dirty="0" smtClean="0">
                <a:effectLst/>
                <a:latin typeface="Segoe UI" panose="020B0502040204020203" pitchFamily="34" charset="0"/>
                <a:cs typeface="Segoe UI" panose="020B0502040204020203" pitchFamily="34" charset="0"/>
              </a:rPr>
              <a:t>Next to this fundamental setup, we consider a hydrogen based energy storage system (HESS) as a flexibility option.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dirty="0" smtClean="0">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dirty="0" smtClean="0">
                <a:effectLst/>
                <a:latin typeface="Segoe UI" panose="020B0502040204020203" pitchFamily="34" charset="0"/>
                <a:cs typeface="Segoe UI" panose="020B0502040204020203" pitchFamily="34" charset="0"/>
              </a:rPr>
              <a:t>The role of the storage system </a:t>
            </a:r>
            <a:r>
              <a:rPr lang="en-US" sz="1200" dirty="0" smtClean="0"/>
              <a:t>is to address and mitigate peak power demands from Battery Electric Vehicles</a:t>
            </a:r>
            <a:r>
              <a:rPr lang="en-GB" sz="1200" i="0" dirty="0" smtClean="0">
                <a:effectLst/>
                <a:latin typeface="Segoe UI" panose="020B0502040204020203" pitchFamily="34" charset="0"/>
                <a:cs typeface="Segoe UI" panose="020B0502040204020203" pitchFamily="34" charset="0"/>
              </a:rPr>
              <a:t> while efficiently</a:t>
            </a:r>
            <a:r>
              <a:rPr lang="en-GB" sz="1200" i="0" baseline="0" dirty="0" smtClean="0">
                <a:effectLst/>
                <a:latin typeface="Segoe UI" panose="020B0502040204020203" pitchFamily="34" charset="0"/>
                <a:cs typeface="Segoe UI" panose="020B0502040204020203" pitchFamily="34" charset="0"/>
              </a:rPr>
              <a:t> storing excess energy during times of low demand</a:t>
            </a:r>
            <a:r>
              <a:rPr lang="en-GB" sz="1200" i="0" dirty="0" smtClean="0">
                <a:effectLst/>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dirty="0" smtClean="0">
              <a:effectLst/>
              <a:latin typeface="Segoe UI" panose="020B0502040204020203" pitchFamily="34" charset="0"/>
              <a:cs typeface="Segoe UI" panose="020B0502040204020203" pitchFamily="34" charset="0"/>
            </a:endParaRPr>
          </a:p>
          <a:p>
            <a:r>
              <a:rPr lang="en-GB" sz="1200" i="0" dirty="0" smtClean="0">
                <a:effectLst/>
                <a:latin typeface="Segoe UI" panose="020B0502040204020203" pitchFamily="34" charset="0"/>
                <a:cs typeface="Segoe UI" panose="020B0502040204020203" pitchFamily="34" charset="0"/>
              </a:rPr>
              <a:t>In addition </a:t>
            </a:r>
            <a:r>
              <a:rPr lang="en-US" sz="1200" dirty="0" smtClean="0"/>
              <a:t>our system integrates</a:t>
            </a:r>
            <a:r>
              <a:rPr lang="en-GB" sz="1200" i="0" dirty="0" smtClean="0">
                <a:effectLst/>
                <a:latin typeface="Segoe UI" panose="020B0502040204020203" pitchFamily="34" charset="0"/>
                <a:cs typeface="Segoe UI" panose="020B0502040204020203" pitchFamily="34" charset="0"/>
              </a:rPr>
              <a:t> an on-site PV power facility and </a:t>
            </a:r>
          </a:p>
          <a:p>
            <a:endParaRPr lang="en-GB" sz="1200" i="0" dirty="0" smtClean="0">
              <a:effectLst/>
              <a:latin typeface="Segoe UI" panose="020B0502040204020203" pitchFamily="34" charset="0"/>
              <a:cs typeface="Segoe UI" panose="020B0502040204020203" pitchFamily="34" charset="0"/>
            </a:endParaRPr>
          </a:p>
          <a:p>
            <a:r>
              <a:rPr lang="en-GB" sz="1200" i="0" dirty="0" smtClean="0">
                <a:effectLst/>
                <a:latin typeface="Segoe UI" panose="020B0502040204020203" pitchFamily="34" charset="0"/>
                <a:cs typeface="Segoe UI" panose="020B0502040204020203" pitchFamily="34" charset="0"/>
              </a:rPr>
              <a:t>Finally,</a:t>
            </a:r>
            <a:r>
              <a:rPr lang="en-GB" sz="1200" i="0" baseline="0" dirty="0" smtClean="0">
                <a:effectLst/>
                <a:latin typeface="Segoe UI" panose="020B0502040204020203" pitchFamily="34" charset="0"/>
                <a:cs typeface="Segoe UI" panose="020B0502040204020203" pitchFamily="34" charset="0"/>
              </a:rPr>
              <a:t> </a:t>
            </a:r>
            <a:r>
              <a:rPr lang="en-GB" sz="1200" b="1" i="0" dirty="0" smtClean="0">
                <a:effectLst/>
                <a:latin typeface="Segoe UI" panose="020B0502040204020203" pitchFamily="34" charset="0"/>
                <a:cs typeface="Segoe UI" panose="020B0502040204020203" pitchFamily="34" charset="0"/>
              </a:rPr>
              <a:t>waste heat </a:t>
            </a:r>
            <a:r>
              <a:rPr lang="en-US" sz="1200" b="1" dirty="0" smtClean="0"/>
              <a:t>recovery </a:t>
            </a:r>
            <a:r>
              <a:rPr lang="en-US" sz="1200" dirty="0" smtClean="0"/>
              <a:t>is considered which can be utilized for both on-site needs and residential heating, optimizing energy usage and reducing waste.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dirty="0" smtClean="0">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t>Together, these components form a multi-energy-system aimed at enhancing energy efficiency, reducing peak loads, and integrating</a:t>
            </a:r>
            <a:r>
              <a:rPr lang="en-US" sz="1200" b="1" baseline="0" dirty="0" smtClean="0"/>
              <a:t> </a:t>
            </a:r>
            <a:r>
              <a:rPr lang="en-US" sz="1200" b="1" dirty="0" smtClean="0"/>
              <a:t>renewable energy sources.</a:t>
            </a:r>
            <a:endParaRPr lang="de-DE" sz="1200" i="0" dirty="0" smtClean="0">
              <a:effectLst/>
              <a:latin typeface="Segoe UI" panose="020B0502040204020203" pitchFamily="34" charset="0"/>
              <a:cs typeface="Segoe UI" panose="020B0502040204020203" pitchFamily="34" charset="0"/>
            </a:endParaRPr>
          </a:p>
          <a:p>
            <a:endParaRPr lang="en-US" dirty="0" smtClean="0"/>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5</a:t>
            </a:fld>
            <a:endParaRPr lang="de-CH"/>
          </a:p>
        </p:txBody>
      </p:sp>
    </p:spTree>
    <p:extLst>
      <p:ext uri="{BB962C8B-B14F-4D97-AF65-F5344CB8AC3E}">
        <p14:creationId xmlns:p14="http://schemas.microsoft.com/office/powerpoint/2010/main" val="3189754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smtClean="0"/>
              <a:t>We've implemented a single-layer</a:t>
            </a:r>
            <a:r>
              <a:rPr lang="en-US" baseline="0" dirty="0" smtClean="0"/>
              <a:t> </a:t>
            </a:r>
            <a:r>
              <a:rPr lang="en-US" dirty="0" smtClean="0"/>
              <a:t>optimization framework</a:t>
            </a:r>
            <a:r>
              <a:rPr lang="en-US" baseline="0" dirty="0" smtClean="0"/>
              <a:t> </a:t>
            </a:r>
            <a:r>
              <a:rPr lang="en-US" dirty="0" smtClean="0"/>
              <a:t>to evaluate the optimal design of our multi-energy system over a one-year time horizon. </a:t>
            </a:r>
          </a:p>
          <a:p>
            <a:endParaRPr lang="en-US" dirty="0" smtClean="0"/>
          </a:p>
          <a:p>
            <a:r>
              <a:rPr lang="en-US" dirty="0" smtClean="0"/>
              <a:t>By employing a single-layer strategy, we optimize for both </a:t>
            </a:r>
            <a:r>
              <a:rPr lang="en-US" b="1" dirty="0" smtClean="0"/>
              <a:t>design</a:t>
            </a:r>
            <a:r>
              <a:rPr lang="en-US" dirty="0" smtClean="0"/>
              <a:t> and </a:t>
            </a:r>
            <a:r>
              <a:rPr lang="en-US" b="1" dirty="0" smtClean="0"/>
              <a:t>operation</a:t>
            </a:r>
            <a:r>
              <a:rPr lang="en-US" dirty="0" smtClean="0"/>
              <a:t> at the same time which according to the literature results in more cost-effective solutions and improved system performance.</a:t>
            </a:r>
          </a:p>
          <a:p>
            <a:endParaRPr lang="en-US" dirty="0" smtClean="0"/>
          </a:p>
          <a:p>
            <a:r>
              <a:rPr lang="en-US" dirty="0" smtClean="0"/>
              <a:t>The input data of the model are weather conditions, energy demand for both heat and electricity, electricity prices, and the technical specifications of the system components, which refer to their cost and efficiencies.</a:t>
            </a:r>
          </a:p>
          <a:p>
            <a:endParaRPr lang="en-US" dirty="0" smtClean="0"/>
          </a:p>
          <a:p>
            <a:r>
              <a:rPr lang="en-US" dirty="0" smtClean="0"/>
              <a:t>In the data processing stage, component</a:t>
            </a:r>
            <a:r>
              <a:rPr lang="en-US" baseline="0" dirty="0" smtClean="0"/>
              <a:t> modelling was performed. I am also thinking of</a:t>
            </a:r>
            <a:r>
              <a:rPr lang="en-US" dirty="0" smtClean="0"/>
              <a:t> using piecewise affine</a:t>
            </a:r>
            <a:r>
              <a:rPr lang="en-US" baseline="0" dirty="0" smtClean="0"/>
              <a:t> </a:t>
            </a:r>
            <a:r>
              <a:rPr lang="en-US" dirty="0" smtClean="0"/>
              <a:t>approximations to capture the non-linear efficiency of the</a:t>
            </a:r>
            <a:r>
              <a:rPr lang="en-US" baseline="0" dirty="0" smtClean="0"/>
              <a:t> components </a:t>
            </a:r>
            <a:r>
              <a:rPr lang="en-US" dirty="0" smtClean="0"/>
              <a:t>and cost relationships.</a:t>
            </a:r>
          </a:p>
          <a:p>
            <a:endParaRPr lang="en-US" dirty="0" smtClean="0"/>
          </a:p>
          <a:p>
            <a:r>
              <a:rPr lang="en-US" dirty="0" smtClean="0"/>
              <a:t>The core of our optimization process is the Mixed-Integer Linear Programming run. </a:t>
            </a:r>
          </a:p>
          <a:p>
            <a:endParaRPr lang="en-US" dirty="0" smtClean="0"/>
          </a:p>
          <a:p>
            <a:r>
              <a:rPr lang="en-US" dirty="0" smtClean="0"/>
              <a:t>Here we utilize </a:t>
            </a:r>
            <a:r>
              <a:rPr lang="en-US" dirty="0" err="1" smtClean="0"/>
              <a:t>Gurobi</a:t>
            </a:r>
            <a:r>
              <a:rPr lang="en-US" dirty="0" smtClean="0"/>
              <a:t> as solver in Python, which processes our input data and variables to find the most cost-effective combination of technology sizes and operational strategies</a:t>
            </a:r>
            <a:r>
              <a:rPr lang="en-US" baseline="0" dirty="0" smtClean="0"/>
              <a:t> </a:t>
            </a:r>
            <a:r>
              <a:rPr lang="en-US" dirty="0" smtClean="0"/>
              <a:t>to minimize overall system costs.</a:t>
            </a:r>
          </a:p>
          <a:p>
            <a:endParaRPr lang="en-US" dirty="0" smtClean="0"/>
          </a:p>
          <a:p>
            <a:r>
              <a:rPr lang="en-US" dirty="0" smtClean="0"/>
              <a:t>Post-processing involves evaluating the </a:t>
            </a:r>
            <a:r>
              <a:rPr lang="en-US" dirty="0" err="1" smtClean="0"/>
              <a:t>Levelized</a:t>
            </a:r>
            <a:r>
              <a:rPr lang="en-US" dirty="0" smtClean="0"/>
              <a:t> Cost of Energy</a:t>
            </a:r>
            <a:r>
              <a:rPr lang="en-US" baseline="0" dirty="0" smtClean="0"/>
              <a:t> and conducting a </a:t>
            </a:r>
            <a:r>
              <a:rPr lang="en-US" dirty="0" smtClean="0"/>
              <a:t>sensitivity analysis to assess how changes in input parameters could affect the outcomes.</a:t>
            </a:r>
          </a:p>
          <a:p>
            <a:endParaRPr lang="en-US" dirty="0" smtClean="0"/>
          </a:p>
          <a:p>
            <a:r>
              <a:rPr lang="en-US" sz="1200" b="1" dirty="0" smtClean="0"/>
              <a:t>In summary, this methodology allows us to strike a balance between economic and technical considerations, leading to an optimal system design that's both practical and cost-effective</a:t>
            </a:r>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7</a:t>
            </a:fld>
            <a:endParaRPr lang="de-CH"/>
          </a:p>
        </p:txBody>
      </p:sp>
    </p:spTree>
    <p:extLst>
      <p:ext uri="{BB962C8B-B14F-4D97-AF65-F5344CB8AC3E}">
        <p14:creationId xmlns:p14="http://schemas.microsoft.com/office/powerpoint/2010/main" val="107690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aseline="0" dirty="0" smtClean="0"/>
              <a:t>I </a:t>
            </a:r>
            <a:r>
              <a:rPr lang="en-US" dirty="0" smtClean="0"/>
              <a:t>utilize realistic data as input parameter for the MILP run to ensure the model's relevance.</a:t>
            </a:r>
          </a:p>
          <a:p>
            <a:endParaRPr lang="en-US" dirty="0" smtClean="0"/>
          </a:p>
          <a:p>
            <a:r>
              <a:rPr lang="en-US" dirty="0" smtClean="0"/>
              <a:t>The electricity demand data is sourced from the Tesla Supercharger station located in Rubigen, which is</a:t>
            </a:r>
            <a:r>
              <a:rPr lang="en-US" baseline="0" dirty="0" smtClean="0"/>
              <a:t> </a:t>
            </a:r>
            <a:r>
              <a:rPr lang="en-US" dirty="0" smtClean="0"/>
              <a:t>near to Bern in Switzerland.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 have plotted the power demand and the irradiance over a typical week. What stands out is the occurrence of power peaks during periods of low solar availability, which again highlights the need for storage. </a:t>
            </a:r>
          </a:p>
          <a:p>
            <a:endParaRPr lang="en-US" dirty="0" smtClean="0"/>
          </a:p>
          <a:p>
            <a:r>
              <a:rPr lang="en-US" dirty="0" smtClean="0"/>
              <a:t>We have further incorporated electricity prices from the ENTSOE platform and irradiance data for Rubigen from the Nasa website.</a:t>
            </a:r>
          </a:p>
          <a:p>
            <a:endParaRPr lang="en-US" dirty="0" smtClean="0"/>
          </a:p>
          <a:p>
            <a:r>
              <a:rPr lang="en-US" dirty="0" smtClean="0"/>
              <a:t>The heat demand profiles are taken from the NEST building at EMPA</a:t>
            </a:r>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ENTSOE</a:t>
            </a:r>
            <a:r>
              <a:rPr lang="en-US" baseline="0" dirty="0" smtClean="0"/>
              <a:t> = </a:t>
            </a:r>
            <a:r>
              <a:rPr lang="en-US" dirty="0" smtClean="0"/>
              <a:t>(European Network of Transmission System Operators for Electricity) </a:t>
            </a:r>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9</a:t>
            </a:fld>
            <a:endParaRPr lang="de-CH"/>
          </a:p>
        </p:txBody>
      </p:sp>
    </p:spTree>
    <p:extLst>
      <p:ext uri="{BB962C8B-B14F-4D97-AF65-F5344CB8AC3E}">
        <p14:creationId xmlns:p14="http://schemas.microsoft.com/office/powerpoint/2010/main" val="1423800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Introduction</a:t>
            </a:r>
            <a:r>
              <a:rPr lang="en-US" dirty="0" smtClean="0"/>
              <a:t>:</a:t>
            </a:r>
            <a:r>
              <a:rPr lang="en-US" baseline="0" dirty="0" smtClean="0"/>
              <a:t> </a:t>
            </a:r>
            <a:r>
              <a:rPr lang="en-US" sz="1200" dirty="0" smtClean="0"/>
              <a:t>The optimization was run for the base case scenario in 2019, where the maximum PV</a:t>
            </a:r>
            <a:r>
              <a:rPr lang="en-US" sz="1200" baseline="0" dirty="0" smtClean="0"/>
              <a:t> </a:t>
            </a:r>
            <a:r>
              <a:rPr lang="en-US" sz="1200" dirty="0" smtClean="0"/>
              <a:t>area was set to 6000 square meters.</a:t>
            </a:r>
          </a:p>
          <a:p>
            <a:endParaRPr lang="en-US" dirty="0" smtClean="0"/>
          </a:p>
          <a:p>
            <a:r>
              <a:rPr lang="en-US" b="1" dirty="0" smtClean="0"/>
              <a:t>Discuss Seasonal Impact</a:t>
            </a:r>
            <a:r>
              <a:rPr lang="en-US" dirty="0" smtClean="0"/>
              <a:t>: Explain how seasonal changes influence solar energy production and the resulting increased reliance on grid imports during winter. Use the yearly graph to highlight the fluctuating supply and demand over the year.</a:t>
            </a:r>
          </a:p>
          <a:p>
            <a:r>
              <a:rPr lang="en-US" b="1" dirty="0" smtClean="0"/>
              <a:t>Optimization Details</a:t>
            </a:r>
            <a:r>
              <a:rPr lang="en-US" dirty="0" smtClean="0"/>
              <a:t>: Shift focus to the optimization strategy used in the scenario. Detail how maximizing PV output and exporting surplus electricity helps in reducing operational costs. Reference the specific months shown in the smaller graphs to illustrate differences in energy production in winter and summer.</a:t>
            </a:r>
          </a:p>
          <a:p>
            <a:r>
              <a:rPr lang="en-US" b="1" dirty="0" smtClean="0"/>
              <a:t>HESS Discussion</a:t>
            </a:r>
            <a:r>
              <a:rPr lang="en-US" dirty="0" smtClean="0"/>
              <a:t>: Address the non-utilization of the Hydrogen Energy Storage System. Explain the economic considerations, particularly the high upfront costs, that influenced this decision. Emphasize the importance of balancing technology benefits with financial viability.</a:t>
            </a:r>
          </a:p>
          <a:p>
            <a:r>
              <a:rPr lang="en-US" b="1" dirty="0" smtClean="0"/>
              <a:t>Conclusion and Implications</a:t>
            </a:r>
            <a:r>
              <a:rPr lang="en-US" dirty="0" smtClean="0"/>
              <a:t>: Conclude by summarizing the key points and discussing the implications of these findings for future strategic decisions in energy storage and production.</a:t>
            </a:r>
          </a:p>
          <a:p>
            <a:endParaRPr lang="en-US" dirty="0" smtClean="0"/>
          </a:p>
          <a:p>
            <a:endParaRPr lang="en-US" sz="1200" dirty="0" smtClean="0"/>
          </a:p>
          <a:p>
            <a:r>
              <a:rPr lang="en-US" sz="1200" dirty="0" smtClean="0"/>
              <a:t>The</a:t>
            </a:r>
            <a:r>
              <a:rPr lang="en-US" sz="1200" baseline="0" dirty="0" smtClean="0"/>
              <a:t> </a:t>
            </a:r>
            <a:r>
              <a:rPr lang="en-US" sz="1200" dirty="0" smtClean="0"/>
              <a:t>power demand is represented</a:t>
            </a:r>
            <a:r>
              <a:rPr lang="en-US" sz="1200" baseline="0" dirty="0" smtClean="0"/>
              <a:t> in blue in the top plot and</a:t>
            </a:r>
            <a:r>
              <a:rPr lang="en-US" sz="1200" dirty="0" smtClean="0"/>
              <a:t> is met by PV generation (in green here), as well as grid imports (in pink).</a:t>
            </a:r>
          </a:p>
          <a:p>
            <a:endParaRPr lang="en-US" sz="1200" dirty="0" smtClean="0"/>
          </a:p>
          <a:p>
            <a:r>
              <a:rPr lang="en-US" sz="1200" dirty="0" smtClean="0"/>
              <a:t>The green line represent the electricity</a:t>
            </a:r>
            <a:r>
              <a:rPr lang="en-US" sz="1200" baseline="0" dirty="0" smtClean="0"/>
              <a:t> exports to the grid.</a:t>
            </a:r>
            <a:endParaRPr lang="en-US" sz="1200" dirty="0" smtClean="0"/>
          </a:p>
          <a:p>
            <a:endParaRPr lang="en-US" sz="1200" dirty="0" smtClean="0"/>
          </a:p>
          <a:p>
            <a:r>
              <a:rPr lang="en-US" sz="1200" dirty="0" smtClean="0"/>
              <a:t>The seasonal fluctuations in solar irradiance are leading to increased grid imports during the winter months when sunlight is less available.</a:t>
            </a:r>
          </a:p>
          <a:p>
            <a:endParaRPr lang="en-US" sz="1200" dirty="0" smtClean="0"/>
          </a:p>
          <a:p>
            <a:r>
              <a:rPr lang="en-US" sz="1200" dirty="0" smtClean="0"/>
              <a:t>Also, the optimizer's strategy here is to maximize electricity production from the PV system. This electricity is then exported back to the grid whenever it's not immediately needed</a:t>
            </a:r>
            <a:r>
              <a:rPr lang="en-US" sz="1200" baseline="0" dirty="0" smtClean="0"/>
              <a:t> </a:t>
            </a:r>
            <a:r>
              <a:rPr lang="en-US" sz="1200" dirty="0" smtClean="0"/>
              <a:t>reducing the overall system expenses.</a:t>
            </a:r>
          </a:p>
          <a:p>
            <a:endParaRPr lang="en-US" sz="1200" dirty="0" smtClean="0"/>
          </a:p>
          <a:p>
            <a:r>
              <a:rPr lang="en-US" dirty="0" smtClean="0"/>
              <a:t>Unfortunately in our base case scenario for 2019, the optimizer did not select to operate the Hydrogen Energy Storage System. </a:t>
            </a:r>
          </a:p>
          <a:p>
            <a:endParaRPr lang="en-US" dirty="0" smtClean="0"/>
          </a:p>
          <a:p>
            <a:r>
              <a:rPr lang="en-US" dirty="0" smtClean="0"/>
              <a:t>This decision can be attributed to two main factors:</a:t>
            </a:r>
          </a:p>
          <a:p>
            <a:endParaRPr lang="en-US" dirty="0" smtClean="0"/>
          </a:p>
          <a:p>
            <a:r>
              <a:rPr lang="en-US" dirty="0" smtClean="0"/>
              <a:t>First, the high investment costs associated with HESS components, particularly the </a:t>
            </a:r>
            <a:r>
              <a:rPr lang="en-US" dirty="0" err="1" smtClean="0"/>
              <a:t>Electrolyzer</a:t>
            </a:r>
            <a:r>
              <a:rPr lang="en-US" dirty="0" smtClean="0"/>
              <a:t> and the Fuel Cell.</a:t>
            </a:r>
          </a:p>
          <a:p>
            <a:endParaRPr lang="en-US" dirty="0" smtClean="0"/>
          </a:p>
          <a:p>
            <a:r>
              <a:rPr lang="en-US" dirty="0" smtClean="0"/>
              <a:t>Second, the</a:t>
            </a:r>
            <a:r>
              <a:rPr lang="en-US" baseline="0" dirty="0" smtClean="0"/>
              <a:t> cost function fidelity is not high enough and doesn’t take into account grid fees associated to high import and export peak. </a:t>
            </a:r>
          </a:p>
          <a:p>
            <a:endParaRPr lang="en-US" baseline="0" dirty="0" smtClean="0"/>
          </a:p>
          <a:p>
            <a:r>
              <a:rPr lang="en-US" dirty="0" smtClean="0"/>
              <a:t>The graph here illustrates the breakdown of costs function into</a:t>
            </a:r>
            <a:r>
              <a:rPr lang="en-US" baseline="0" dirty="0" smtClean="0"/>
              <a:t> installation, operation and maintenance costs.</a:t>
            </a:r>
          </a:p>
          <a:p>
            <a:endParaRPr lang="en-US" baseline="0" dirty="0" smtClean="0"/>
          </a:p>
          <a:p>
            <a:r>
              <a:rPr lang="en-US" dirty="0" smtClean="0"/>
              <a:t>CHRISTIAN:</a:t>
            </a:r>
          </a:p>
          <a:p>
            <a:pPr marL="0" marR="0" lvl="0" indent="0" algn="l" defTabSz="914400" rtl="0" eaLnBrk="1" fontAlgn="auto" latinLnBrk="0" hangingPunct="1">
              <a:lnSpc>
                <a:spcPct val="100000"/>
              </a:lnSpc>
              <a:spcBef>
                <a:spcPts val="0"/>
              </a:spcBef>
              <a:spcAft>
                <a:spcPts val="0"/>
              </a:spcAft>
              <a:buClrTx/>
              <a:buSzTx/>
              <a:buFontTx/>
              <a:buNone/>
              <a:tabLst/>
              <a:defRPr/>
            </a:pPr>
            <a:r>
              <a:rPr lang="de-CH" sz="1200" dirty="0" smtClean="0">
                <a:solidFill>
                  <a:srgbClr val="FF0000"/>
                </a:solidFill>
              </a:rPr>
              <a:t>3rd </a:t>
            </a:r>
            <a:r>
              <a:rPr lang="de-CH" sz="1200" dirty="0" err="1" smtClean="0">
                <a:solidFill>
                  <a:srgbClr val="FF0000"/>
                </a:solidFill>
              </a:rPr>
              <a:t>point</a:t>
            </a:r>
            <a:r>
              <a:rPr lang="de-CH" sz="1200" dirty="0" smtClean="0">
                <a:solidFill>
                  <a:srgbClr val="FF0000"/>
                </a:solidFill>
              </a:rPr>
              <a:t>, potential </a:t>
            </a:r>
            <a:r>
              <a:rPr lang="de-CH" sz="1200" dirty="0" err="1" smtClean="0">
                <a:solidFill>
                  <a:srgbClr val="FF0000"/>
                </a:solidFill>
              </a:rPr>
              <a:t>errouros</a:t>
            </a:r>
            <a:r>
              <a:rPr lang="de-CH" sz="1200" dirty="0" smtClean="0">
                <a:solidFill>
                  <a:srgbClr val="FF0000"/>
                </a:solidFill>
              </a:rPr>
              <a:t> </a:t>
            </a:r>
            <a:r>
              <a:rPr lang="de-CH" sz="1200" dirty="0" err="1" smtClean="0">
                <a:solidFill>
                  <a:srgbClr val="FF0000"/>
                </a:solidFill>
              </a:rPr>
              <a:t>implementation</a:t>
            </a:r>
            <a:r>
              <a:rPr lang="de-CH" sz="1200" dirty="0" smtClean="0">
                <a:solidFill>
                  <a:srgbClr val="FF0000"/>
                </a:solidFill>
              </a:rPr>
              <a:t> ;)  </a:t>
            </a:r>
            <a:r>
              <a:rPr lang="de-CH" sz="1200" dirty="0" err="1" smtClean="0">
                <a:solidFill>
                  <a:srgbClr val="FF0000"/>
                </a:solidFill>
              </a:rPr>
              <a:t>you</a:t>
            </a:r>
            <a:r>
              <a:rPr lang="de-CH" sz="1200" dirty="0" smtClean="0">
                <a:solidFill>
                  <a:srgbClr val="FF0000"/>
                </a:solidFill>
              </a:rPr>
              <a:t> do not </a:t>
            </a:r>
            <a:r>
              <a:rPr lang="de-CH" sz="1200" dirty="0" err="1" smtClean="0">
                <a:solidFill>
                  <a:srgbClr val="FF0000"/>
                </a:solidFill>
              </a:rPr>
              <a:t>need</a:t>
            </a:r>
            <a:r>
              <a:rPr lang="de-CH" sz="1200" dirty="0" smtClean="0">
                <a:solidFill>
                  <a:srgbClr val="FF0000"/>
                </a:solidFill>
              </a:rPr>
              <a:t> </a:t>
            </a:r>
            <a:r>
              <a:rPr lang="de-CH" sz="1200" dirty="0" err="1" smtClean="0">
                <a:solidFill>
                  <a:srgbClr val="FF0000"/>
                </a:solidFill>
              </a:rPr>
              <a:t>to</a:t>
            </a:r>
            <a:r>
              <a:rPr lang="de-CH" sz="1200" dirty="0" smtClean="0">
                <a:solidFill>
                  <a:srgbClr val="FF0000"/>
                </a:solidFill>
              </a:rPr>
              <a:t> </a:t>
            </a:r>
            <a:r>
              <a:rPr lang="de-CH" sz="1200" dirty="0" err="1" smtClean="0">
                <a:solidFill>
                  <a:srgbClr val="FF0000"/>
                </a:solidFill>
              </a:rPr>
              <a:t>list</a:t>
            </a:r>
            <a:r>
              <a:rPr lang="de-CH" sz="1200" dirty="0" smtClean="0">
                <a:solidFill>
                  <a:srgbClr val="FF0000"/>
                </a:solidFill>
              </a:rPr>
              <a:t> </a:t>
            </a:r>
            <a:r>
              <a:rPr lang="de-CH" sz="1200" dirty="0" err="1" smtClean="0">
                <a:solidFill>
                  <a:srgbClr val="FF0000"/>
                </a:solidFill>
              </a:rPr>
              <a:t>it</a:t>
            </a:r>
            <a:r>
              <a:rPr lang="de-CH" sz="1200" dirty="0" smtClean="0">
                <a:solidFill>
                  <a:srgbClr val="FF0000"/>
                </a:solidFill>
              </a:rPr>
              <a:t>, </a:t>
            </a:r>
            <a:r>
              <a:rPr lang="de-CH" sz="1200" dirty="0" err="1" smtClean="0">
                <a:solidFill>
                  <a:srgbClr val="FF0000"/>
                </a:solidFill>
              </a:rPr>
              <a:t>though</a:t>
            </a:r>
            <a:r>
              <a:rPr lang="de-CH" sz="1200" dirty="0" smtClean="0">
                <a:solidFill>
                  <a:srgbClr val="FF0000"/>
                </a:solidFill>
              </a:rPr>
              <a:t>..</a:t>
            </a:r>
          </a:p>
          <a:p>
            <a:endParaRPr lang="en-US" baseline="0" dirty="0" smtClean="0"/>
          </a:p>
          <a:p>
            <a:endParaRPr lang="en-US" sz="1200" dirty="0" smtClean="0"/>
          </a:p>
          <a:p>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Segoe UI" panose="020B0502040204020203" pitchFamily="34" charset="0"/>
              <a:cs typeface="Segoe UI" panose="020B0502040204020203" pitchFamily="34" charset="0"/>
            </a:endParaRPr>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11</a:t>
            </a:fld>
            <a:endParaRPr lang="de-CH"/>
          </a:p>
        </p:txBody>
      </p:sp>
    </p:spTree>
    <p:extLst>
      <p:ext uri="{BB962C8B-B14F-4D97-AF65-F5344CB8AC3E}">
        <p14:creationId xmlns:p14="http://schemas.microsoft.com/office/powerpoint/2010/main" val="1209526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Segoe UI" panose="020B0502040204020203" pitchFamily="34" charset="0"/>
                <a:cs typeface="Segoe UI" panose="020B0502040204020203" pitchFamily="34" charset="0"/>
              </a:rPr>
              <a:t>Since no HESS</a:t>
            </a:r>
            <a:r>
              <a:rPr lang="en-US" baseline="0" dirty="0" smtClean="0">
                <a:latin typeface="Segoe UI" panose="020B0502040204020203" pitchFamily="34" charset="0"/>
                <a:cs typeface="Segoe UI" panose="020B0502040204020203" pitchFamily="34" charset="0"/>
              </a:rPr>
              <a:t> was used in the base case scenario, a first approach was to reduce the unit prices for HESS components and increase their efficiencies to see how they’ll impact the results.</a:t>
            </a:r>
          </a:p>
          <a:p>
            <a:endParaRPr lang="en-US" b="1" dirty="0" smtClean="0"/>
          </a:p>
          <a:p>
            <a:endParaRPr lang="en-US" b="1" dirty="0" smtClean="0"/>
          </a:p>
          <a:p>
            <a:r>
              <a:rPr lang="en-US" b="1" dirty="0" smtClean="0"/>
              <a:t>Key Insight</a:t>
            </a:r>
            <a:r>
              <a:rPr lang="en-US" dirty="0" smtClean="0"/>
              <a:t>: Demonstrate how increasing the area dedicated to PV panels drastically reduces energy costs.</a:t>
            </a:r>
          </a:p>
          <a:p>
            <a:r>
              <a:rPr lang="en-US" b="1" dirty="0" smtClean="0"/>
              <a:t>Data Overview</a:t>
            </a:r>
            <a:r>
              <a:rPr lang="en-US" dirty="0" smtClean="0"/>
              <a:t>:</a:t>
            </a:r>
          </a:p>
          <a:p>
            <a:r>
              <a:rPr lang="en-US" b="1" dirty="0" smtClean="0"/>
              <a:t>	Graph Explanation</a:t>
            </a:r>
            <a:r>
              <a:rPr lang="en-US" dirty="0" smtClean="0"/>
              <a:t>: Illustrates cost trends across different components (TAC, Installation, Operations, Exports, Maintenance) as PV area increases.</a:t>
            </a:r>
          </a:p>
          <a:p>
            <a:r>
              <a:rPr lang="en-US" b="1" dirty="0" smtClean="0"/>
              <a:t>	Red Box Analysis</a:t>
            </a:r>
            <a:r>
              <a:rPr lang="en-US" dirty="0" smtClean="0"/>
              <a:t> (Base Case): Highlights significant cost reduction when PV area is between 2500 m² and 5000 m².</a:t>
            </a:r>
          </a:p>
          <a:p>
            <a:r>
              <a:rPr lang="en-US" b="1" dirty="0" smtClean="0"/>
              <a:t>Cost Reduction Highlights</a:t>
            </a:r>
            <a:r>
              <a:rPr lang="en-US" dirty="0" smtClean="0"/>
              <a:t>:</a:t>
            </a:r>
          </a:p>
          <a:p>
            <a:r>
              <a:rPr lang="en-US" b="1" dirty="0" smtClean="0"/>
              <a:t>	42% Reduction</a:t>
            </a:r>
            <a:r>
              <a:rPr lang="en-US" dirty="0" smtClean="0"/>
              <a:t>: Achieved in the Base Case scenario.</a:t>
            </a:r>
          </a:p>
          <a:p>
            <a:r>
              <a:rPr lang="en-US" b="1" dirty="0" smtClean="0"/>
              <a:t>	51% Reduction</a:t>
            </a:r>
            <a:r>
              <a:rPr lang="en-US" dirty="0" smtClean="0"/>
              <a:t>: When PV area reaches 7500 m².</a:t>
            </a:r>
          </a:p>
          <a:p>
            <a:r>
              <a:rPr lang="en-US" b="1" dirty="0" smtClean="0"/>
              <a:t>Conclusion</a:t>
            </a:r>
            <a:r>
              <a:rPr lang="en-US" dirty="0" smtClean="0"/>
              <a:t>:</a:t>
            </a:r>
          </a:p>
          <a:p>
            <a:r>
              <a:rPr lang="en-US" b="1" dirty="0" smtClean="0"/>
              <a:t>	Strategic Recommendation</a:t>
            </a:r>
            <a:r>
              <a:rPr lang="en-US" dirty="0" smtClean="0"/>
              <a:t>: Maximize PV panel installation to capitalize on substantial cost savings.</a:t>
            </a:r>
          </a:p>
          <a:p>
            <a:r>
              <a:rPr lang="en-US" b="1" dirty="0" smtClean="0"/>
              <a:t>	Long-Term Benefit</a:t>
            </a:r>
            <a:r>
              <a:rPr lang="en-US" dirty="0" smtClean="0"/>
              <a:t>: Enhanced sustainability and reduced operational costs.</a:t>
            </a:r>
          </a:p>
          <a:p>
            <a:endParaRPr lang="en-US" dirty="0" smtClean="0"/>
          </a:p>
          <a:p>
            <a:endParaRPr lang="en-US" dirty="0"/>
          </a:p>
        </p:txBody>
      </p:sp>
      <p:sp>
        <p:nvSpPr>
          <p:cNvPr id="4" name="Foliennummernplatzhalter 3"/>
          <p:cNvSpPr>
            <a:spLocks noGrp="1"/>
          </p:cNvSpPr>
          <p:nvPr>
            <p:ph type="sldNum" sz="quarter" idx="10"/>
          </p:nvPr>
        </p:nvSpPr>
        <p:spPr/>
        <p:txBody>
          <a:bodyPr/>
          <a:lstStyle/>
          <a:p>
            <a:fld id="{F615DDFD-030C-4D5A-B33E-3A7E7538D2BE}" type="slidenum">
              <a:rPr lang="de-CH" smtClean="0"/>
              <a:t>12</a:t>
            </a:fld>
            <a:endParaRPr lang="de-CH"/>
          </a:p>
        </p:txBody>
      </p:sp>
    </p:spTree>
    <p:extLst>
      <p:ext uri="{BB962C8B-B14F-4D97-AF65-F5344CB8AC3E}">
        <p14:creationId xmlns:p14="http://schemas.microsoft.com/office/powerpoint/2010/main" val="24042352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0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hasCustomPrompt="1"/>
          </p:nvPr>
        </p:nvSpPr>
        <p:spPr>
          <a:xfrm>
            <a:off x="-1" y="2233538"/>
            <a:ext cx="8980371" cy="3312000"/>
          </a:xfrm>
          <a:solidFill>
            <a:schemeClr val="accent1"/>
          </a:solidFill>
        </p:spPr>
        <p:txBody>
          <a:bodyPr lIns="1080000" tIns="252000" anchor="t" anchorCtr="0"/>
          <a:lstStyle>
            <a:lvl1pPr algn="l">
              <a:lnSpc>
                <a:spcPct val="100000"/>
              </a:lnSpc>
              <a:defRPr sz="3600" baseline="0">
                <a:solidFill>
                  <a:schemeClr val="bg1"/>
                </a:solidFill>
              </a:defRPr>
            </a:lvl1pPr>
          </a:lstStyle>
          <a:p>
            <a:r>
              <a:rPr lang="de-DE" noProof="0" dirty="0"/>
              <a:t>Peak </a:t>
            </a:r>
            <a:r>
              <a:rPr lang="de-DE" noProof="0" dirty="0" err="1"/>
              <a:t>Shaving</a:t>
            </a:r>
            <a:r>
              <a:rPr lang="de-DE" noProof="0" dirty="0"/>
              <a:t> </a:t>
            </a:r>
            <a:r>
              <a:rPr lang="de-DE" noProof="0" dirty="0" err="1"/>
              <a:t>using</a:t>
            </a:r>
            <a:r>
              <a:rPr lang="de-DE" noProof="0" dirty="0"/>
              <a:t> Hydrogen </a:t>
            </a:r>
            <a:r>
              <a:rPr lang="de-DE" noProof="0" dirty="0" err="1"/>
              <a:t>Energy</a:t>
            </a:r>
            <a:r>
              <a:rPr lang="de-DE" noProof="0" dirty="0"/>
              <a:t> Storage System </a:t>
            </a:r>
            <a:r>
              <a:rPr lang="de-DE" noProof="0" dirty="0" err="1"/>
              <a:t>with</a:t>
            </a:r>
            <a:r>
              <a:rPr lang="de-DE" noProof="0" dirty="0"/>
              <a:t> </a:t>
            </a:r>
            <a:r>
              <a:rPr lang="de-DE" noProof="0" dirty="0" err="1"/>
              <a:t>Heat</a:t>
            </a:r>
            <a:r>
              <a:rPr lang="de-DE" noProof="0" dirty="0"/>
              <a:t> </a:t>
            </a:r>
            <a:r>
              <a:rPr lang="de-DE" noProof="0" dirty="0" err="1"/>
              <a:t>Coupling</a:t>
            </a:r>
            <a:endParaRPr lang="de-CH" noProof="0" dirty="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
        <p:nvSpPr>
          <p:cNvPr id="9" name="Bildplatzhalter 8">
            <a:extLst>
              <a:ext uri="{FF2B5EF4-FFF2-40B4-BE49-F238E27FC236}">
                <a16:creationId xmlns:a16="http://schemas.microsoft.com/office/drawing/2014/main" id="{C3C296D1-2CD0-479F-A866-6EC741D2293B}"/>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4" name="Textplatzhalter 3">
            <a:extLst>
              <a:ext uri="{FF2B5EF4-FFF2-40B4-BE49-F238E27FC236}">
                <a16:creationId xmlns:a16="http://schemas.microsoft.com/office/drawing/2014/main" id="{EE41BE31-9613-4103-99FF-7DCFF643B329}"/>
              </a:ext>
            </a:extLst>
          </p:cNvPr>
          <p:cNvSpPr>
            <a:spLocks noGrp="1"/>
          </p:cNvSpPr>
          <p:nvPr>
            <p:ph type="body" sz="quarter" idx="13"/>
          </p:nvPr>
        </p:nvSpPr>
        <p:spPr>
          <a:xfrm>
            <a:off x="1078516" y="3860494"/>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p>
        </p:txBody>
      </p:sp>
      <p:pic>
        <p:nvPicPr>
          <p:cNvPr id="8" name="Grafik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58759" y="251154"/>
            <a:ext cx="1828190" cy="488724"/>
          </a:xfrm>
          <a:prstGeom prst="rect">
            <a:avLst/>
          </a:prstGeom>
        </p:spPr>
      </p:pic>
      <p:pic>
        <p:nvPicPr>
          <p:cNvPr id="3" name="Grafik 2"/>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a:xfrm>
            <a:off x="9886949" y="251154"/>
            <a:ext cx="1372073" cy="489600"/>
          </a:xfrm>
          <a:prstGeom prst="rect">
            <a:avLst/>
          </a:prstGeom>
        </p:spPr>
      </p:pic>
    </p:spTree>
    <p:extLst>
      <p:ext uri="{BB962C8B-B14F-4D97-AF65-F5344CB8AC3E}">
        <p14:creationId xmlns:p14="http://schemas.microsoft.com/office/powerpoint/2010/main" val="42933810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2" pos="3840" userDrawn="1">
          <p15:clr>
            <a:srgbClr val="FBAE40"/>
          </p15:clr>
        </p15:guide>
        <p15:guide id="3" orient="horz" pos="640" userDrawn="1">
          <p15:clr>
            <a:srgbClr val="FBAE40"/>
          </p15:clr>
        </p15:guide>
        <p15:guide id="4" orient="horz" pos="3952" userDrawn="1">
          <p15:clr>
            <a:srgbClr val="FBAE40"/>
          </p15:clr>
        </p15:guide>
        <p15:guide id="5" pos="61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Resul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dirty="0"/>
              <a:t>Titelmasterformat durch Klicken bearbeiten</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360162FC-E8FF-4D52-8F53-8F2A2A3AD348}" type="datetime1">
              <a:rPr lang="de-CH" smtClean="0"/>
              <a:pPr/>
              <a:t>11.05.2024</a:t>
            </a:fld>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5ACA52AF-F19D-405C-AD5F-7D94B96A5CC3}" type="slidenum">
              <a:rPr lang="de-CH" smtClean="0"/>
              <a:pPr/>
              <a:t>‹Nr.›</a:t>
            </a:fld>
            <a:endParaRPr lang="de-CH" dirty="0"/>
          </a:p>
        </p:txBody>
      </p:sp>
      <p:graphicFrame>
        <p:nvGraphicFramePr>
          <p:cNvPr id="11" name="Tabelle 10"/>
          <p:cNvGraphicFramePr>
            <a:graphicFrameLocks noGrp="1"/>
          </p:cNvGraphicFramePr>
          <p:nvPr userDrawn="1">
            <p:extLst>
              <p:ext uri="{D42A27DB-BD31-4B8C-83A1-F6EECF244321}">
                <p14:modId xmlns:p14="http://schemas.microsoft.com/office/powerpoint/2010/main" val="322232826"/>
              </p:ext>
            </p:extLst>
          </p:nvPr>
        </p:nvGraphicFramePr>
        <p:xfrm>
          <a:off x="731837" y="6311724"/>
          <a:ext cx="4176000" cy="426720"/>
        </p:xfrm>
        <a:graphic>
          <a:graphicData uri="http://schemas.openxmlformats.org/drawingml/2006/table">
            <a:tbl>
              <a:tblPr firstRow="1" bandRow="1">
                <a:tableStyleId>{5940675A-B579-460E-94D1-54222C63F5DA}</a:tableStyleId>
              </a:tblPr>
              <a:tblGrid>
                <a:gridCol w="681984">
                  <a:extLst>
                    <a:ext uri="{9D8B030D-6E8A-4147-A177-3AD203B41FA5}">
                      <a16:colId xmlns:a16="http://schemas.microsoft.com/office/drawing/2014/main" val="416155468"/>
                    </a:ext>
                  </a:extLst>
                </a:gridCol>
                <a:gridCol w="650497">
                  <a:extLst>
                    <a:ext uri="{9D8B030D-6E8A-4147-A177-3AD203B41FA5}">
                      <a16:colId xmlns:a16="http://schemas.microsoft.com/office/drawing/2014/main" val="1118078142"/>
                    </a:ext>
                  </a:extLst>
                </a:gridCol>
                <a:gridCol w="433947">
                  <a:extLst>
                    <a:ext uri="{9D8B030D-6E8A-4147-A177-3AD203B41FA5}">
                      <a16:colId xmlns:a16="http://schemas.microsoft.com/office/drawing/2014/main" val="1670386247"/>
                    </a:ext>
                  </a:extLst>
                </a:gridCol>
                <a:gridCol w="707153">
                  <a:extLst>
                    <a:ext uri="{9D8B030D-6E8A-4147-A177-3AD203B41FA5}">
                      <a16:colId xmlns:a16="http://schemas.microsoft.com/office/drawing/2014/main" val="2233018771"/>
                    </a:ext>
                  </a:extLst>
                </a:gridCol>
                <a:gridCol w="516289">
                  <a:extLst>
                    <a:ext uri="{9D8B030D-6E8A-4147-A177-3AD203B41FA5}">
                      <a16:colId xmlns:a16="http://schemas.microsoft.com/office/drawing/2014/main" val="1481001777"/>
                    </a:ext>
                  </a:extLst>
                </a:gridCol>
                <a:gridCol w="1186130">
                  <a:extLst>
                    <a:ext uri="{9D8B030D-6E8A-4147-A177-3AD203B41FA5}">
                      <a16:colId xmlns:a16="http://schemas.microsoft.com/office/drawing/2014/main" val="4083770232"/>
                    </a:ext>
                  </a:extLst>
                </a:gridCol>
              </a:tblGrid>
              <a:tr h="131306">
                <a:tc gridSpan="2">
                  <a:txBody>
                    <a:bodyPr/>
                    <a:lstStyle/>
                    <a:p>
                      <a:pPr algn="ctr"/>
                      <a:r>
                        <a:rPr lang="en-US" sz="800" dirty="0" smtClean="0">
                          <a:solidFill>
                            <a:schemeClr val="tx1"/>
                          </a:solidFill>
                          <a:latin typeface="Segoe UI" panose="020B0502040204020203" pitchFamily="34" charset="0"/>
                          <a:cs typeface="Segoe UI" panose="020B0502040204020203" pitchFamily="34" charset="0"/>
                        </a:rPr>
                        <a:t>Introduction</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dirty="0"/>
                    </a:p>
                  </a:txBody>
                  <a:tcPr/>
                </a:tc>
                <a:tc gridSpan="2">
                  <a:txBody>
                    <a:bodyPr/>
                    <a:lstStyle/>
                    <a:p>
                      <a:pPr marL="0" algn="ctr" defTabSz="914400" rtl="0" eaLnBrk="1" latinLnBrk="0" hangingPunct="1"/>
                      <a:r>
                        <a:rPr lang="en-US" sz="800" kern="1200" dirty="0" smtClean="0">
                          <a:solidFill>
                            <a:schemeClr val="tx1"/>
                          </a:solidFill>
                          <a:latin typeface="Segoe UI" panose="020B0502040204020203" pitchFamily="34" charset="0"/>
                          <a:ea typeface="+mn-ea"/>
                          <a:cs typeface="Segoe UI" panose="020B0502040204020203" pitchFamily="34" charset="0"/>
                        </a:rPr>
                        <a:t>Methodology</a:t>
                      </a:r>
                      <a:endParaRPr lang="en-US" sz="800" kern="1200" dirty="0">
                        <a:solidFill>
                          <a:schemeClr val="tx1"/>
                        </a:solidFill>
                        <a:latin typeface="Segoe UI" panose="020B0502040204020203" pitchFamily="34" charset="0"/>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dirty="0"/>
                    </a:p>
                  </a:txBody>
                  <a:tcPr/>
                </a:tc>
                <a:tc rowSpan="2">
                  <a:txBody>
                    <a:bodyPr/>
                    <a:lstStyle/>
                    <a:p>
                      <a:pPr algn="ctr"/>
                      <a:r>
                        <a:rPr lang="en-US" sz="800" dirty="0" smtClean="0">
                          <a:solidFill>
                            <a:schemeClr val="bg1"/>
                          </a:solidFill>
                          <a:latin typeface="Segoe UI" panose="020B0502040204020203" pitchFamily="34" charset="0"/>
                          <a:cs typeface="Segoe UI" panose="020B0502040204020203" pitchFamily="34" charset="0"/>
                        </a:rPr>
                        <a:t>Results</a:t>
                      </a:r>
                      <a:endParaRPr lang="en-US" sz="800" dirty="0">
                        <a:solidFill>
                          <a:schemeClr val="bg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rowSpan="2">
                  <a:txBody>
                    <a:bodyPr/>
                    <a:lstStyle/>
                    <a:p>
                      <a:pPr algn="ctr"/>
                      <a:r>
                        <a:rPr lang="en-US" sz="800" dirty="0" smtClean="0">
                          <a:latin typeface="Segoe UI" panose="020B0502040204020203" pitchFamily="34" charset="0"/>
                          <a:cs typeface="Segoe UI" panose="020B0502040204020203" pitchFamily="34" charset="0"/>
                        </a:rPr>
                        <a:t>Conclusion &amp; Outlook</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804481"/>
                  </a:ext>
                </a:extLst>
              </a:tr>
              <a:tr h="206338">
                <a:tc>
                  <a:txBody>
                    <a:bodyPr/>
                    <a:lstStyle/>
                    <a:p>
                      <a:pPr algn="l"/>
                      <a:r>
                        <a:rPr lang="en-US" sz="800" dirty="0" smtClean="0">
                          <a:solidFill>
                            <a:schemeClr val="tx1"/>
                          </a:solidFill>
                          <a:latin typeface="Segoe UI" panose="020B0502040204020203" pitchFamily="34" charset="0"/>
                          <a:cs typeface="Segoe UI" panose="020B0502040204020203" pitchFamily="34" charset="0"/>
                        </a:rPr>
                        <a:t>Motivation</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tx1"/>
                          </a:solidFill>
                          <a:latin typeface="Segoe UI" panose="020B0502040204020203" pitchFamily="34" charset="0"/>
                          <a:cs typeface="Segoe UI" panose="020B0502040204020203" pitchFamily="34" charset="0"/>
                        </a:rPr>
                        <a:t>Objectives</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tx1"/>
                          </a:solidFill>
                          <a:latin typeface="Segoe UI" panose="020B0502040204020203" pitchFamily="34" charset="0"/>
                          <a:cs typeface="Segoe UI" panose="020B0502040204020203" pitchFamily="34" charset="0"/>
                        </a:rPr>
                        <a:t>MILP</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tx1"/>
                          </a:solidFill>
                          <a:latin typeface="Segoe UI" panose="020B0502040204020203" pitchFamily="34" charset="0"/>
                          <a:cs typeface="Segoe UI" panose="020B0502040204020203" pitchFamily="34" charset="0"/>
                        </a:rPr>
                        <a:t>Case Study</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178246207"/>
                  </a:ext>
                </a:extLst>
              </a:tr>
            </a:tbl>
          </a:graphicData>
        </a:graphic>
      </p:graphicFrame>
      <p:sp>
        <p:nvSpPr>
          <p:cNvPr id="9"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5626878" y="6522444"/>
            <a:ext cx="4272886" cy="216000"/>
          </a:xfrm>
          <a:prstGeom prst="rect">
            <a:avLst/>
          </a:prstGeom>
        </p:spPr>
        <p:txBody>
          <a:bodyPr/>
          <a:lstStyle>
            <a:lvl1pPr>
              <a:defRPr sz="800">
                <a:latin typeface="Segoe UI" panose="020B0502040204020203" pitchFamily="34" charset="0"/>
                <a:cs typeface="Segoe UI" panose="020B0502040204020203" pitchFamily="34" charset="0"/>
              </a:defRPr>
            </a:lvl1pPr>
          </a:lstStyle>
          <a:p>
            <a:r>
              <a:rPr lang="en-US" dirty="0" smtClean="0"/>
              <a:t>Reliability and Risk Engineering Laboratory, </a:t>
            </a:r>
            <a:r>
              <a:rPr lang="en-US" b="1" dirty="0" smtClean="0"/>
              <a:t>ETH</a:t>
            </a:r>
            <a:r>
              <a:rPr lang="en-US" dirty="0" smtClean="0"/>
              <a:t> | Urban Energy Systems Laboratory, </a:t>
            </a:r>
            <a:r>
              <a:rPr lang="en-US" b="1" dirty="0" smtClean="0"/>
              <a:t>Empa</a:t>
            </a:r>
            <a:endParaRPr lang="en-US" b="1" dirty="0"/>
          </a:p>
        </p:txBody>
      </p:sp>
    </p:spTree>
    <p:extLst>
      <p:ext uri="{BB962C8B-B14F-4D97-AF65-F5344CB8AC3E}">
        <p14:creationId xmlns:p14="http://schemas.microsoft.com/office/powerpoint/2010/main" val="4393919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clus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dirty="0"/>
              <a:t>Titelmasterformat durch Klicken bearbeiten</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360162FC-E8FF-4D52-8F53-8F2A2A3AD348}" type="datetime1">
              <a:rPr lang="de-CH" smtClean="0"/>
              <a:pPr/>
              <a:t>11.05.2024</a:t>
            </a:fld>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5ACA52AF-F19D-405C-AD5F-7D94B96A5CC3}" type="slidenum">
              <a:rPr lang="de-CH" smtClean="0"/>
              <a:pPr/>
              <a:t>‹Nr.›</a:t>
            </a:fld>
            <a:endParaRPr lang="de-CH" dirty="0"/>
          </a:p>
        </p:txBody>
      </p:sp>
      <p:graphicFrame>
        <p:nvGraphicFramePr>
          <p:cNvPr id="11" name="Tabelle 10"/>
          <p:cNvGraphicFramePr>
            <a:graphicFrameLocks noGrp="1"/>
          </p:cNvGraphicFramePr>
          <p:nvPr userDrawn="1">
            <p:extLst>
              <p:ext uri="{D42A27DB-BD31-4B8C-83A1-F6EECF244321}">
                <p14:modId xmlns:p14="http://schemas.microsoft.com/office/powerpoint/2010/main" val="3264646074"/>
              </p:ext>
            </p:extLst>
          </p:nvPr>
        </p:nvGraphicFramePr>
        <p:xfrm>
          <a:off x="731837" y="6311724"/>
          <a:ext cx="4212000" cy="426720"/>
        </p:xfrm>
        <a:graphic>
          <a:graphicData uri="http://schemas.openxmlformats.org/drawingml/2006/table">
            <a:tbl>
              <a:tblPr firstRow="1" bandRow="1">
                <a:tableStyleId>{5940675A-B579-460E-94D1-54222C63F5DA}</a:tableStyleId>
              </a:tblPr>
              <a:tblGrid>
                <a:gridCol w="687863">
                  <a:extLst>
                    <a:ext uri="{9D8B030D-6E8A-4147-A177-3AD203B41FA5}">
                      <a16:colId xmlns:a16="http://schemas.microsoft.com/office/drawing/2014/main" val="416155468"/>
                    </a:ext>
                  </a:extLst>
                </a:gridCol>
                <a:gridCol w="656105">
                  <a:extLst>
                    <a:ext uri="{9D8B030D-6E8A-4147-A177-3AD203B41FA5}">
                      <a16:colId xmlns:a16="http://schemas.microsoft.com/office/drawing/2014/main" val="1118078142"/>
                    </a:ext>
                  </a:extLst>
                </a:gridCol>
                <a:gridCol w="437688">
                  <a:extLst>
                    <a:ext uri="{9D8B030D-6E8A-4147-A177-3AD203B41FA5}">
                      <a16:colId xmlns:a16="http://schemas.microsoft.com/office/drawing/2014/main" val="1670386247"/>
                    </a:ext>
                  </a:extLst>
                </a:gridCol>
                <a:gridCol w="713249">
                  <a:extLst>
                    <a:ext uri="{9D8B030D-6E8A-4147-A177-3AD203B41FA5}">
                      <a16:colId xmlns:a16="http://schemas.microsoft.com/office/drawing/2014/main" val="2233018771"/>
                    </a:ext>
                  </a:extLst>
                </a:gridCol>
                <a:gridCol w="520740">
                  <a:extLst>
                    <a:ext uri="{9D8B030D-6E8A-4147-A177-3AD203B41FA5}">
                      <a16:colId xmlns:a16="http://schemas.microsoft.com/office/drawing/2014/main" val="1481001777"/>
                    </a:ext>
                  </a:extLst>
                </a:gridCol>
                <a:gridCol w="1196355">
                  <a:extLst>
                    <a:ext uri="{9D8B030D-6E8A-4147-A177-3AD203B41FA5}">
                      <a16:colId xmlns:a16="http://schemas.microsoft.com/office/drawing/2014/main" val="4083770232"/>
                    </a:ext>
                  </a:extLst>
                </a:gridCol>
              </a:tblGrid>
              <a:tr h="131306">
                <a:tc gridSpan="2">
                  <a:txBody>
                    <a:bodyPr/>
                    <a:lstStyle/>
                    <a:p>
                      <a:pPr algn="ctr"/>
                      <a:r>
                        <a:rPr lang="en-US" sz="800" dirty="0" smtClean="0">
                          <a:solidFill>
                            <a:schemeClr val="tx1"/>
                          </a:solidFill>
                          <a:latin typeface="Segoe UI" panose="020B0502040204020203" pitchFamily="34" charset="0"/>
                          <a:cs typeface="Segoe UI" panose="020B0502040204020203" pitchFamily="34" charset="0"/>
                        </a:rPr>
                        <a:t>Introduction</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dirty="0"/>
                    </a:p>
                  </a:txBody>
                  <a:tcPr/>
                </a:tc>
                <a:tc gridSpan="2">
                  <a:txBody>
                    <a:bodyPr/>
                    <a:lstStyle/>
                    <a:p>
                      <a:pPr marL="0" algn="ctr" defTabSz="914400" rtl="0" eaLnBrk="1" latinLnBrk="0" hangingPunct="1"/>
                      <a:r>
                        <a:rPr lang="en-US" sz="800" kern="1200" dirty="0" smtClean="0">
                          <a:solidFill>
                            <a:schemeClr val="tx1"/>
                          </a:solidFill>
                          <a:latin typeface="Segoe UI" panose="020B0502040204020203" pitchFamily="34" charset="0"/>
                          <a:ea typeface="+mn-ea"/>
                          <a:cs typeface="Segoe UI" panose="020B0502040204020203" pitchFamily="34" charset="0"/>
                        </a:rPr>
                        <a:t>Methodology</a:t>
                      </a:r>
                      <a:endParaRPr lang="en-US" sz="800" kern="1200" dirty="0">
                        <a:solidFill>
                          <a:schemeClr val="tx1"/>
                        </a:solidFill>
                        <a:latin typeface="Segoe UI" panose="020B0502040204020203" pitchFamily="34" charset="0"/>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dirty="0"/>
                    </a:p>
                  </a:txBody>
                  <a:tcPr/>
                </a:tc>
                <a:tc rowSpan="2">
                  <a:txBody>
                    <a:bodyPr/>
                    <a:lstStyle/>
                    <a:p>
                      <a:pPr algn="ctr"/>
                      <a:r>
                        <a:rPr lang="en-US" sz="800" dirty="0" smtClean="0">
                          <a:solidFill>
                            <a:schemeClr val="tx1"/>
                          </a:solidFill>
                          <a:latin typeface="Segoe UI" panose="020B0502040204020203" pitchFamily="34" charset="0"/>
                          <a:cs typeface="Segoe UI" panose="020B0502040204020203" pitchFamily="34" charset="0"/>
                        </a:rPr>
                        <a:t>Results</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rowSpan="2">
                  <a:txBody>
                    <a:bodyPr/>
                    <a:lstStyle/>
                    <a:p>
                      <a:pPr algn="ctr"/>
                      <a:r>
                        <a:rPr lang="en-US" sz="800" dirty="0" smtClean="0">
                          <a:solidFill>
                            <a:schemeClr val="bg1"/>
                          </a:solidFill>
                          <a:latin typeface="Segoe UI" panose="020B0502040204020203" pitchFamily="34" charset="0"/>
                          <a:cs typeface="Segoe UI" panose="020B0502040204020203" pitchFamily="34" charset="0"/>
                        </a:rPr>
                        <a:t>Conclusion &amp; Outlook</a:t>
                      </a:r>
                      <a:endParaRPr lang="en-US" sz="800" dirty="0">
                        <a:solidFill>
                          <a:schemeClr val="bg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636804481"/>
                  </a:ext>
                </a:extLst>
              </a:tr>
              <a:tr h="206338">
                <a:tc>
                  <a:txBody>
                    <a:bodyPr/>
                    <a:lstStyle/>
                    <a:p>
                      <a:pPr algn="l"/>
                      <a:r>
                        <a:rPr lang="en-US" sz="800" dirty="0" smtClean="0">
                          <a:solidFill>
                            <a:schemeClr val="tx1"/>
                          </a:solidFill>
                          <a:latin typeface="Segoe UI" panose="020B0502040204020203" pitchFamily="34" charset="0"/>
                          <a:cs typeface="Segoe UI" panose="020B0502040204020203" pitchFamily="34" charset="0"/>
                        </a:rPr>
                        <a:t>Motivation</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tx1"/>
                          </a:solidFill>
                          <a:latin typeface="Segoe UI" panose="020B0502040204020203" pitchFamily="34" charset="0"/>
                          <a:cs typeface="Segoe UI" panose="020B0502040204020203" pitchFamily="34" charset="0"/>
                        </a:rPr>
                        <a:t>Objectives</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tx1"/>
                          </a:solidFill>
                          <a:latin typeface="Segoe UI" panose="020B0502040204020203" pitchFamily="34" charset="0"/>
                          <a:cs typeface="Segoe UI" panose="020B0502040204020203" pitchFamily="34" charset="0"/>
                        </a:rPr>
                        <a:t>MILP</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tx1"/>
                          </a:solidFill>
                          <a:latin typeface="Segoe UI" panose="020B0502040204020203" pitchFamily="34" charset="0"/>
                          <a:cs typeface="Segoe UI" panose="020B0502040204020203" pitchFamily="34" charset="0"/>
                        </a:rPr>
                        <a:t>Case Study</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178246207"/>
                  </a:ext>
                </a:extLst>
              </a:tr>
            </a:tbl>
          </a:graphicData>
        </a:graphic>
      </p:graphicFrame>
      <p:sp>
        <p:nvSpPr>
          <p:cNvPr id="9"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5626878" y="6522444"/>
            <a:ext cx="4272886" cy="216000"/>
          </a:xfrm>
          <a:prstGeom prst="rect">
            <a:avLst/>
          </a:prstGeom>
        </p:spPr>
        <p:txBody>
          <a:bodyPr/>
          <a:lstStyle>
            <a:lvl1pPr>
              <a:defRPr sz="800">
                <a:latin typeface="Segoe UI" panose="020B0502040204020203" pitchFamily="34" charset="0"/>
                <a:cs typeface="Segoe UI" panose="020B0502040204020203" pitchFamily="34" charset="0"/>
              </a:defRPr>
            </a:lvl1pPr>
          </a:lstStyle>
          <a:p>
            <a:r>
              <a:rPr lang="en-US" dirty="0" smtClean="0"/>
              <a:t>Reliability and Risk Engineering Laboratory, </a:t>
            </a:r>
            <a:r>
              <a:rPr lang="en-US" b="1" dirty="0" smtClean="0"/>
              <a:t>ETH</a:t>
            </a:r>
            <a:r>
              <a:rPr lang="en-US" dirty="0" smtClean="0"/>
              <a:t> | Urban Energy Systems Laboratory, </a:t>
            </a:r>
            <a:r>
              <a:rPr lang="en-US" b="1" dirty="0" smtClean="0"/>
              <a:t>Empa</a:t>
            </a:r>
            <a:endParaRPr lang="en-US" b="1" dirty="0"/>
          </a:p>
        </p:txBody>
      </p:sp>
    </p:spTree>
    <p:extLst>
      <p:ext uri="{BB962C8B-B14F-4D97-AF65-F5344CB8AC3E}">
        <p14:creationId xmlns:p14="http://schemas.microsoft.com/office/powerpoint/2010/main" val="412544933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Titelmasterformat durch Klicken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0"/>
          </a:xfrm>
        </p:spPr>
        <p:txBody>
          <a:body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56D5A3C0-7A2F-4A62-9057-882FB8F5659A}" type="datetime1">
              <a:rPr lang="de-CH" smtClean="0"/>
              <a:pPr/>
              <a:t>11.05.2024</a:t>
            </a:fld>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5ACA52AF-F19D-405C-AD5F-7D94B96A5CC3}" type="slidenum">
              <a:rPr lang="de-CH" smtClean="0"/>
              <a:pPr/>
              <a:t>‹Nr.›</a:t>
            </a:fld>
            <a:endParaRPr lang="de-CH" dirty="0"/>
          </a:p>
        </p:txBody>
      </p:sp>
      <p:sp>
        <p:nvSpPr>
          <p:cNvPr id="11" name="Textplatzhalter 10">
            <a:extLst>
              <a:ext uri="{FF2B5EF4-FFF2-40B4-BE49-F238E27FC236}">
                <a16:creationId xmlns:a16="http://schemas.microsoft.com/office/drawing/2014/main" id="{2F6D94FA-21C6-4AE0-AA4F-3A077810ED93}"/>
              </a:ext>
            </a:extLst>
          </p:cNvPr>
          <p:cNvSpPr>
            <a:spLocks noGrp="1"/>
          </p:cNvSpPr>
          <p:nvPr>
            <p:ph type="body" sz="quarter" idx="13"/>
          </p:nvPr>
        </p:nvSpPr>
        <p:spPr>
          <a:xfrm>
            <a:off x="731836" y="5570135"/>
            <a:ext cx="5364164" cy="721233"/>
          </a:xfrm>
        </p:spPr>
        <p:txBody>
          <a:bodyPr anchor="b" anchorCtr="0"/>
          <a:lstStyle>
            <a:lvl1pPr marL="179388" indent="-179388">
              <a:spcBef>
                <a:spcPts val="0"/>
              </a:spcBef>
              <a:buFont typeface="+mj-lt"/>
              <a:buAutoNum type="arabicPeriod"/>
              <a:defRPr sz="800"/>
            </a:lvl1pPr>
            <a:lvl2pPr marL="266700" indent="0">
              <a:buNone/>
              <a:defRPr sz="800"/>
            </a:lvl2pPr>
            <a:lvl3pPr marL="538163" indent="0">
              <a:buNone/>
              <a:defRPr sz="800"/>
            </a:lvl3pPr>
            <a:lvl4pPr marL="804862" indent="0">
              <a:buNone/>
              <a:defRPr sz="800"/>
            </a:lvl4pPr>
            <a:lvl5pPr marL="1076325" indent="0">
              <a:buNone/>
              <a:defRPr sz="800"/>
            </a:lvl5pPr>
          </a:lstStyle>
          <a:p>
            <a:pPr lvl="0"/>
            <a:r>
              <a:rPr lang="de-DE" noProof="0"/>
              <a:t>Formatvorlagen des Textmasters bearbeiten</a:t>
            </a:r>
          </a:p>
        </p:txBody>
      </p:sp>
      <p:sp>
        <p:nvSpPr>
          <p:cNvPr id="13"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5626878" y="6522444"/>
            <a:ext cx="4272886" cy="216000"/>
          </a:xfrm>
          <a:prstGeom prst="rect">
            <a:avLst/>
          </a:prstGeom>
        </p:spPr>
        <p:txBody>
          <a:bodyPr/>
          <a:lstStyle>
            <a:lvl1pPr>
              <a:defRPr sz="800">
                <a:latin typeface="Segoe UI" panose="020B0502040204020203" pitchFamily="34" charset="0"/>
                <a:cs typeface="Segoe UI" panose="020B0502040204020203" pitchFamily="34" charset="0"/>
              </a:defRPr>
            </a:lvl1pPr>
          </a:lstStyle>
          <a:p>
            <a:r>
              <a:rPr lang="en-US" dirty="0" smtClean="0"/>
              <a:t>Reliability and Risk Engineering Laboratory, </a:t>
            </a:r>
            <a:r>
              <a:rPr lang="en-US" b="1" dirty="0" smtClean="0"/>
              <a:t>ETH</a:t>
            </a:r>
            <a:r>
              <a:rPr lang="en-US" dirty="0" smtClean="0"/>
              <a:t> | Urban Energy Systems Laboratory, </a:t>
            </a:r>
            <a:r>
              <a:rPr lang="en-US" b="1" dirty="0" smtClean="0"/>
              <a:t>Empa</a:t>
            </a:r>
            <a:endParaRPr lang="en-US" b="1" dirty="0"/>
          </a:p>
        </p:txBody>
      </p:sp>
    </p:spTree>
    <p:extLst>
      <p:ext uri="{BB962C8B-B14F-4D97-AF65-F5344CB8AC3E}">
        <p14:creationId xmlns:p14="http://schemas.microsoft.com/office/powerpoint/2010/main" val="42600172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Zwischenslide">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7" y="2224781"/>
            <a:ext cx="10728325" cy="1260000"/>
          </a:xfrm>
        </p:spPr>
        <p:txBody>
          <a:bodyPr/>
          <a:lstStyle>
            <a:lvl1pPr>
              <a:lnSpc>
                <a:spcPct val="100000"/>
              </a:lnSpc>
              <a:defRPr sz="3600">
                <a:solidFill>
                  <a:schemeClr val="bg1"/>
                </a:solidFill>
              </a:defRPr>
            </a:lvl1pPr>
          </a:lstStyle>
          <a:p>
            <a:r>
              <a:rPr lang="de-DE" noProof="0"/>
              <a:t>Titelmasterformat durch Klicken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solidFill>
                  <a:schemeClr val="bg1"/>
                </a:solidFill>
              </a:defRPr>
            </a:lvl1pPr>
          </a:lstStyle>
          <a:p>
            <a:fld id="{73923CAD-8964-4A8E-9E9C-0F755B932903}" type="datetime1">
              <a:rPr lang="de-CH" noProof="0" smtClean="0"/>
              <a:t>11.05.2024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solidFill>
                  <a:schemeClr val="bg1"/>
                </a:solidFill>
              </a:defRPr>
            </a:lvl1pPr>
          </a:lstStyle>
          <a:p>
            <a:fld id="{5ACA52AF-F19D-405C-AD5F-7D94B96A5CC3}" type="slidenum">
              <a:rPr lang="de-CH" noProof="0" smtClean="0"/>
              <a:pPr/>
              <a:t>‹Nr.›</a:t>
            </a:fld>
            <a:endParaRPr lang="de-CH" noProof="0"/>
          </a:p>
        </p:txBody>
      </p:sp>
      <p:grpSp>
        <p:nvGrpSpPr>
          <p:cNvPr id="10" name="Grafik 6">
            <a:extLst>
              <a:ext uri="{FF2B5EF4-FFF2-40B4-BE49-F238E27FC236}">
                <a16:creationId xmlns:a16="http://schemas.microsoft.com/office/drawing/2014/main" id="{7F7C476A-2849-4D68-9FA2-3A5CFC13C833}"/>
              </a:ext>
            </a:extLst>
          </p:cNvPr>
          <p:cNvGrpSpPr/>
          <p:nvPr userDrawn="1"/>
        </p:nvGrpSpPr>
        <p:grpSpPr>
          <a:xfrm>
            <a:off x="731837" y="6507088"/>
            <a:ext cx="984462" cy="162000"/>
            <a:chOff x="731837" y="6507088"/>
            <a:chExt cx="984462" cy="162000"/>
          </a:xfrm>
          <a:solidFill>
            <a:schemeClr val="bg1"/>
          </a:solidFill>
        </p:grpSpPr>
        <p:grpSp>
          <p:nvGrpSpPr>
            <p:cNvPr id="12" name="Grafik 6">
              <a:extLst>
                <a:ext uri="{FF2B5EF4-FFF2-40B4-BE49-F238E27FC236}">
                  <a16:creationId xmlns:a16="http://schemas.microsoft.com/office/drawing/2014/main" id="{7F7C476A-2849-4D68-9FA2-3A5CFC13C833}"/>
                </a:ext>
              </a:extLst>
            </p:cNvPr>
            <p:cNvGrpSpPr/>
            <p:nvPr/>
          </p:nvGrpSpPr>
          <p:grpSpPr>
            <a:xfrm>
              <a:off x="1266489" y="6555186"/>
              <a:ext cx="197463" cy="110963"/>
              <a:chOff x="1266489" y="6555186"/>
              <a:chExt cx="197463" cy="110963"/>
            </a:xfrm>
            <a:grpFill/>
          </p:grpSpPr>
          <p:sp>
            <p:nvSpPr>
              <p:cNvPr id="13" name="Freihandform: Form 12">
                <a:extLst>
                  <a:ext uri="{FF2B5EF4-FFF2-40B4-BE49-F238E27FC236}">
                    <a16:creationId xmlns:a16="http://schemas.microsoft.com/office/drawing/2014/main" id="{18BB0752-F87C-44D9-A9A5-97AF1DEDA1AE}"/>
                  </a:ext>
                </a:extLst>
              </p:cNvPr>
              <p:cNvSpPr/>
              <p:nvPr/>
            </p:nvSpPr>
            <p:spPr>
              <a:xfrm>
                <a:off x="1266489" y="6556934"/>
                <a:ext cx="95902" cy="109216"/>
              </a:xfrm>
              <a:custGeom>
                <a:avLst/>
                <a:gdLst>
                  <a:gd name="connsiteX0" fmla="*/ 66742 w 95902"/>
                  <a:gd name="connsiteY0" fmla="*/ 65797 h 109216"/>
                  <a:gd name="connsiteX1" fmla="*/ 35339 w 95902"/>
                  <a:gd name="connsiteY1" fmla="*/ 95082 h 109216"/>
                  <a:gd name="connsiteX2" fmla="*/ 15953 w 95902"/>
                  <a:gd name="connsiteY2" fmla="*/ 79537 h 109216"/>
                  <a:gd name="connsiteX3" fmla="*/ 15899 w 95902"/>
                  <a:gd name="connsiteY3" fmla="*/ 76265 h 109216"/>
                  <a:gd name="connsiteX4" fmla="*/ 16896 w 95902"/>
                  <a:gd name="connsiteY4" fmla="*/ 66295 h 109216"/>
                  <a:gd name="connsiteX5" fmla="*/ 30230 w 95902"/>
                  <a:gd name="connsiteY5" fmla="*/ 0 h 109216"/>
                  <a:gd name="connsiteX6" fmla="*/ 30230 w 95902"/>
                  <a:gd name="connsiteY6" fmla="*/ 0 h 109216"/>
                  <a:gd name="connsiteX7" fmla="*/ 14528 w 95902"/>
                  <a:gd name="connsiteY7" fmla="*/ 0 h 109216"/>
                  <a:gd name="connsiteX8" fmla="*/ 1194 w 95902"/>
                  <a:gd name="connsiteY8" fmla="*/ 67791 h 109216"/>
                  <a:gd name="connsiteX9" fmla="*/ 1194 w 95902"/>
                  <a:gd name="connsiteY9" fmla="*/ 68788 h 109216"/>
                  <a:gd name="connsiteX10" fmla="*/ 73 w 95902"/>
                  <a:gd name="connsiteY10" fmla="*/ 78508 h 109216"/>
                  <a:gd name="connsiteX11" fmla="*/ 26638 w 95902"/>
                  <a:gd name="connsiteY11" fmla="*/ 109122 h 109216"/>
                  <a:gd name="connsiteX12" fmla="*/ 29980 w 95902"/>
                  <a:gd name="connsiteY12" fmla="*/ 109163 h 109216"/>
                  <a:gd name="connsiteX13" fmla="*/ 61384 w 95902"/>
                  <a:gd name="connsiteY13" fmla="*/ 96702 h 109216"/>
                  <a:gd name="connsiteX14" fmla="*/ 59265 w 95902"/>
                  <a:gd name="connsiteY14" fmla="*/ 107917 h 109216"/>
                  <a:gd name="connsiteX15" fmla="*/ 59265 w 95902"/>
                  <a:gd name="connsiteY15" fmla="*/ 107917 h 109216"/>
                  <a:gd name="connsiteX16" fmla="*/ 74842 w 95902"/>
                  <a:gd name="connsiteY16" fmla="*/ 107917 h 109216"/>
                  <a:gd name="connsiteX17" fmla="*/ 95902 w 95902"/>
                  <a:gd name="connsiteY17" fmla="*/ 0 h 109216"/>
                  <a:gd name="connsiteX18" fmla="*/ 95902 w 95902"/>
                  <a:gd name="connsiteY18" fmla="*/ 0 h 109216"/>
                  <a:gd name="connsiteX19" fmla="*/ 79951 w 95902"/>
                  <a:gd name="connsiteY19" fmla="*/ 0 h 10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5902" h="109216">
                    <a:moveTo>
                      <a:pt x="66742" y="65797"/>
                    </a:moveTo>
                    <a:cubicBezTo>
                      <a:pt x="65228" y="82115"/>
                      <a:pt x="51723" y="94709"/>
                      <a:pt x="35339" y="95082"/>
                    </a:cubicBezTo>
                    <a:cubicBezTo>
                      <a:pt x="25692" y="96142"/>
                      <a:pt x="17013" y="89183"/>
                      <a:pt x="15953" y="79537"/>
                    </a:cubicBezTo>
                    <a:cubicBezTo>
                      <a:pt x="15833" y="78450"/>
                      <a:pt x="15814" y="77355"/>
                      <a:pt x="15899" y="76265"/>
                    </a:cubicBezTo>
                    <a:cubicBezTo>
                      <a:pt x="15976" y="72921"/>
                      <a:pt x="16309" y="69588"/>
                      <a:pt x="16896" y="66295"/>
                    </a:cubicBezTo>
                    <a:lnTo>
                      <a:pt x="30230" y="0"/>
                    </a:lnTo>
                    <a:lnTo>
                      <a:pt x="30230" y="0"/>
                    </a:lnTo>
                    <a:lnTo>
                      <a:pt x="14528" y="0"/>
                    </a:lnTo>
                    <a:lnTo>
                      <a:pt x="1194" y="67791"/>
                    </a:lnTo>
                    <a:lnTo>
                      <a:pt x="1194" y="68788"/>
                    </a:lnTo>
                    <a:cubicBezTo>
                      <a:pt x="472" y="71978"/>
                      <a:pt x="95" y="75237"/>
                      <a:pt x="73" y="78508"/>
                    </a:cubicBezTo>
                    <a:cubicBezTo>
                      <a:pt x="-1045" y="94298"/>
                      <a:pt x="10848" y="108004"/>
                      <a:pt x="26638" y="109122"/>
                    </a:cubicBezTo>
                    <a:cubicBezTo>
                      <a:pt x="27751" y="109200"/>
                      <a:pt x="28866" y="109214"/>
                      <a:pt x="29980" y="109163"/>
                    </a:cubicBezTo>
                    <a:cubicBezTo>
                      <a:pt x="41760" y="109765"/>
                      <a:pt x="53221" y="105218"/>
                      <a:pt x="61384" y="96702"/>
                    </a:cubicBezTo>
                    <a:lnTo>
                      <a:pt x="59265" y="107917"/>
                    </a:lnTo>
                    <a:lnTo>
                      <a:pt x="59265" y="107917"/>
                    </a:lnTo>
                    <a:lnTo>
                      <a:pt x="74842" y="107917"/>
                    </a:lnTo>
                    <a:lnTo>
                      <a:pt x="95902" y="0"/>
                    </a:lnTo>
                    <a:lnTo>
                      <a:pt x="95902" y="0"/>
                    </a:lnTo>
                    <a:lnTo>
                      <a:pt x="79951" y="0"/>
                    </a:lnTo>
                    <a:close/>
                  </a:path>
                </a:pathLst>
              </a:custGeom>
              <a:grpFill/>
              <a:ln w="12419" cap="flat">
                <a:noFill/>
                <a:prstDash val="solid"/>
                <a:miter/>
              </a:ln>
            </p:spPr>
            <p:txBody>
              <a:bodyPr rtlCol="0" anchor="ctr"/>
              <a:lstStyle/>
              <a:p>
                <a:endParaRPr lang="de-CH" noProof="0"/>
              </a:p>
            </p:txBody>
          </p:sp>
          <p:sp>
            <p:nvSpPr>
              <p:cNvPr id="14" name="Freihandform: Form 13">
                <a:extLst>
                  <a:ext uri="{FF2B5EF4-FFF2-40B4-BE49-F238E27FC236}">
                    <a16:creationId xmlns:a16="http://schemas.microsoft.com/office/drawing/2014/main" id="{ED44DE23-7081-4AC9-BF06-502BEC71C004}"/>
                  </a:ext>
                </a:extLst>
              </p:cNvPr>
              <p:cNvSpPr/>
              <p:nvPr/>
            </p:nvSpPr>
            <p:spPr>
              <a:xfrm>
                <a:off x="1376472" y="6555186"/>
                <a:ext cx="87480" cy="109664"/>
              </a:xfrm>
              <a:custGeom>
                <a:avLst/>
                <a:gdLst>
                  <a:gd name="connsiteX0" fmla="*/ 64302 w 87480"/>
                  <a:gd name="connsiteY0" fmla="*/ 3 h 109664"/>
                  <a:gd name="connsiteX1" fmla="*/ 34518 w 87480"/>
                  <a:gd name="connsiteY1" fmla="*/ 14209 h 109664"/>
                  <a:gd name="connsiteX2" fmla="*/ 36886 w 87480"/>
                  <a:gd name="connsiteY2" fmla="*/ 1747 h 109664"/>
                  <a:gd name="connsiteX3" fmla="*/ 36886 w 87480"/>
                  <a:gd name="connsiteY3" fmla="*/ 1747 h 109664"/>
                  <a:gd name="connsiteX4" fmla="*/ 21434 w 87480"/>
                  <a:gd name="connsiteY4" fmla="*/ 1747 h 109664"/>
                  <a:gd name="connsiteX5" fmla="*/ 0 w 87480"/>
                  <a:gd name="connsiteY5" fmla="*/ 109664 h 109664"/>
                  <a:gd name="connsiteX6" fmla="*/ 0 w 87480"/>
                  <a:gd name="connsiteY6" fmla="*/ 109664 h 109664"/>
                  <a:gd name="connsiteX7" fmla="*/ 15826 w 87480"/>
                  <a:gd name="connsiteY7" fmla="*/ 109664 h 109664"/>
                  <a:gd name="connsiteX8" fmla="*/ 28288 w 87480"/>
                  <a:gd name="connsiteY8" fmla="*/ 43493 h 109664"/>
                  <a:gd name="connsiteX9" fmla="*/ 59940 w 87480"/>
                  <a:gd name="connsiteY9" fmla="*/ 14209 h 109664"/>
                  <a:gd name="connsiteX10" fmla="*/ 75019 w 87480"/>
                  <a:gd name="connsiteY10" fmla="*/ 21810 h 109664"/>
                  <a:gd name="connsiteX11" fmla="*/ 75019 w 87480"/>
                  <a:gd name="connsiteY11" fmla="*/ 21810 h 109664"/>
                  <a:gd name="connsiteX12" fmla="*/ 87480 w 87480"/>
                  <a:gd name="connsiteY12" fmla="*/ 10346 h 109664"/>
                  <a:gd name="connsiteX13" fmla="*/ 87480 w 87480"/>
                  <a:gd name="connsiteY13" fmla="*/ 10346 h 109664"/>
                  <a:gd name="connsiteX14" fmla="*/ 63928 w 87480"/>
                  <a:gd name="connsiteY14" fmla="*/ 252 h 1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7480" h="109664">
                    <a:moveTo>
                      <a:pt x="64302" y="3"/>
                    </a:moveTo>
                    <a:cubicBezTo>
                      <a:pt x="52709" y="-136"/>
                      <a:pt x="41706" y="5111"/>
                      <a:pt x="34518" y="14209"/>
                    </a:cubicBezTo>
                    <a:lnTo>
                      <a:pt x="36886" y="1747"/>
                    </a:lnTo>
                    <a:lnTo>
                      <a:pt x="36886" y="1747"/>
                    </a:lnTo>
                    <a:lnTo>
                      <a:pt x="21434" y="1747"/>
                    </a:lnTo>
                    <a:lnTo>
                      <a:pt x="0" y="109664"/>
                    </a:lnTo>
                    <a:lnTo>
                      <a:pt x="0" y="109664"/>
                    </a:lnTo>
                    <a:lnTo>
                      <a:pt x="15826" y="109664"/>
                    </a:lnTo>
                    <a:lnTo>
                      <a:pt x="28288" y="43493"/>
                    </a:lnTo>
                    <a:cubicBezTo>
                      <a:pt x="30515" y="27438"/>
                      <a:pt x="43760" y="15183"/>
                      <a:pt x="59940" y="14209"/>
                    </a:cubicBezTo>
                    <a:cubicBezTo>
                      <a:pt x="65919" y="14072"/>
                      <a:pt x="71573" y="16922"/>
                      <a:pt x="75019" y="21810"/>
                    </a:cubicBezTo>
                    <a:lnTo>
                      <a:pt x="75019" y="21810"/>
                    </a:lnTo>
                    <a:lnTo>
                      <a:pt x="87480" y="10346"/>
                    </a:lnTo>
                    <a:lnTo>
                      <a:pt x="87480" y="10346"/>
                    </a:lnTo>
                    <a:cubicBezTo>
                      <a:pt x="81552" y="3603"/>
                      <a:pt x="72899" y="-105"/>
                      <a:pt x="63928" y="252"/>
                    </a:cubicBezTo>
                  </a:path>
                </a:pathLst>
              </a:custGeom>
              <a:grpFill/>
              <a:ln w="12419" cap="flat">
                <a:noFill/>
                <a:prstDash val="solid"/>
                <a:miter/>
              </a:ln>
            </p:spPr>
            <p:txBody>
              <a:bodyPr rtlCol="0" anchor="ctr"/>
              <a:lstStyle/>
              <a:p>
                <a:endParaRPr lang="de-CH" noProof="0"/>
              </a:p>
            </p:txBody>
          </p:sp>
        </p:grpSp>
        <p:sp>
          <p:nvSpPr>
            <p:cNvPr id="15" name="Freihandform: Form 14">
              <a:extLst>
                <a:ext uri="{FF2B5EF4-FFF2-40B4-BE49-F238E27FC236}">
                  <a16:creationId xmlns:a16="http://schemas.microsoft.com/office/drawing/2014/main" id="{18C24FD2-AEE2-43CA-8EB3-8E646C2E5E46}"/>
                </a:ext>
              </a:extLst>
            </p:cNvPr>
            <p:cNvSpPr/>
            <p:nvPr/>
          </p:nvSpPr>
          <p:spPr>
            <a:xfrm>
              <a:off x="1159517" y="6556560"/>
              <a:ext cx="96452" cy="108166"/>
            </a:xfrm>
            <a:custGeom>
              <a:avLst/>
              <a:gdLst>
                <a:gd name="connsiteX0" fmla="*/ 23303 w 96452"/>
                <a:gd name="connsiteY0" fmla="*/ 0 h 108166"/>
                <a:gd name="connsiteX1" fmla="*/ 20562 w 96452"/>
                <a:gd name="connsiteY1" fmla="*/ 13708 h 108166"/>
                <a:gd name="connsiteX2" fmla="*/ 20562 w 96452"/>
                <a:gd name="connsiteY2" fmla="*/ 13957 h 108166"/>
                <a:gd name="connsiteX3" fmla="*/ 74271 w 96452"/>
                <a:gd name="connsiteY3" fmla="*/ 13957 h 108166"/>
                <a:gd name="connsiteX4" fmla="*/ 2742 w 96452"/>
                <a:gd name="connsiteY4" fmla="*/ 94957 h 108166"/>
                <a:gd name="connsiteX5" fmla="*/ 2617 w 96452"/>
                <a:gd name="connsiteY5" fmla="*/ 94957 h 108166"/>
                <a:gd name="connsiteX6" fmla="*/ 0 w 96452"/>
                <a:gd name="connsiteY6" fmla="*/ 108166 h 108166"/>
                <a:gd name="connsiteX7" fmla="*/ 76265 w 96452"/>
                <a:gd name="connsiteY7" fmla="*/ 108166 h 108166"/>
                <a:gd name="connsiteX8" fmla="*/ 79006 w 96452"/>
                <a:gd name="connsiteY8" fmla="*/ 94209 h 108166"/>
                <a:gd name="connsiteX9" fmla="*/ 21932 w 96452"/>
                <a:gd name="connsiteY9" fmla="*/ 94209 h 108166"/>
                <a:gd name="connsiteX10" fmla="*/ 93835 w 96452"/>
                <a:gd name="connsiteY10" fmla="*/ 13209 h 108166"/>
                <a:gd name="connsiteX11" fmla="*/ 93835 w 96452"/>
                <a:gd name="connsiteY11" fmla="*/ 13209 h 108166"/>
                <a:gd name="connsiteX12" fmla="*/ 96452 w 96452"/>
                <a:gd name="connsiteY12" fmla="*/ 0 h 108166"/>
                <a:gd name="connsiteX13" fmla="*/ 23303 w 96452"/>
                <a:gd name="connsiteY13"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52" h="108166">
                  <a:moveTo>
                    <a:pt x="23303" y="0"/>
                  </a:moveTo>
                  <a:lnTo>
                    <a:pt x="20562" y="13708"/>
                  </a:lnTo>
                  <a:lnTo>
                    <a:pt x="20562" y="13957"/>
                  </a:lnTo>
                  <a:lnTo>
                    <a:pt x="74271" y="13957"/>
                  </a:lnTo>
                  <a:lnTo>
                    <a:pt x="2742" y="94957"/>
                  </a:lnTo>
                  <a:lnTo>
                    <a:pt x="2617" y="94957"/>
                  </a:lnTo>
                  <a:lnTo>
                    <a:pt x="0" y="108166"/>
                  </a:lnTo>
                  <a:lnTo>
                    <a:pt x="76265" y="108166"/>
                  </a:lnTo>
                  <a:lnTo>
                    <a:pt x="79006" y="94209"/>
                  </a:lnTo>
                  <a:lnTo>
                    <a:pt x="21932" y="94209"/>
                  </a:lnTo>
                  <a:lnTo>
                    <a:pt x="93835" y="13209"/>
                  </a:lnTo>
                  <a:lnTo>
                    <a:pt x="93835" y="13209"/>
                  </a:lnTo>
                  <a:lnTo>
                    <a:pt x="96452" y="0"/>
                  </a:lnTo>
                  <a:lnTo>
                    <a:pt x="23303" y="0"/>
                  </a:lnTo>
                  <a:close/>
                </a:path>
              </a:pathLst>
            </a:custGeom>
            <a:grpFill/>
            <a:ln w="12419" cap="flat">
              <a:noFill/>
              <a:prstDash val="solid"/>
              <a:miter/>
            </a:ln>
          </p:spPr>
          <p:txBody>
            <a:bodyPr rtlCol="0" anchor="ctr"/>
            <a:lstStyle/>
            <a:p>
              <a:endParaRPr lang="de-CH" noProof="0"/>
            </a:p>
          </p:txBody>
        </p:sp>
        <p:sp>
          <p:nvSpPr>
            <p:cNvPr id="16" name="Freihandform: Form 15">
              <a:extLst>
                <a:ext uri="{FF2B5EF4-FFF2-40B4-BE49-F238E27FC236}">
                  <a16:creationId xmlns:a16="http://schemas.microsoft.com/office/drawing/2014/main" id="{AEE7F6F4-4D2C-45B3-A061-9606B2BD36A7}"/>
                </a:ext>
              </a:extLst>
            </p:cNvPr>
            <p:cNvSpPr/>
            <p:nvPr/>
          </p:nvSpPr>
          <p:spPr>
            <a:xfrm>
              <a:off x="1466445" y="6556560"/>
              <a:ext cx="37259" cy="108166"/>
            </a:xfrm>
            <a:custGeom>
              <a:avLst/>
              <a:gdLst>
                <a:gd name="connsiteX0" fmla="*/ 21683 w 37259"/>
                <a:gd name="connsiteY0" fmla="*/ 0 h 108166"/>
                <a:gd name="connsiteX1" fmla="*/ 0 w 37259"/>
                <a:gd name="connsiteY1" fmla="*/ 107917 h 108166"/>
                <a:gd name="connsiteX2" fmla="*/ 0 w 37259"/>
                <a:gd name="connsiteY2" fmla="*/ 108166 h 108166"/>
                <a:gd name="connsiteX3" fmla="*/ 15702 w 37259"/>
                <a:gd name="connsiteY3" fmla="*/ 108166 h 108166"/>
                <a:gd name="connsiteX4" fmla="*/ 37260 w 37259"/>
                <a:gd name="connsiteY4" fmla="*/ 0 h 108166"/>
                <a:gd name="connsiteX5" fmla="*/ 21683 w 37259"/>
                <a:gd name="connsiteY5" fmla="*/ 0 h 108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259" h="108166">
                  <a:moveTo>
                    <a:pt x="21683" y="0"/>
                  </a:moveTo>
                  <a:lnTo>
                    <a:pt x="0" y="107917"/>
                  </a:lnTo>
                  <a:lnTo>
                    <a:pt x="0" y="108166"/>
                  </a:lnTo>
                  <a:lnTo>
                    <a:pt x="15702" y="108166"/>
                  </a:lnTo>
                  <a:lnTo>
                    <a:pt x="37260" y="0"/>
                  </a:lnTo>
                  <a:lnTo>
                    <a:pt x="21683" y="0"/>
                  </a:lnTo>
                  <a:close/>
                </a:path>
              </a:pathLst>
            </a:custGeom>
            <a:grpFill/>
            <a:ln w="12419" cap="flat">
              <a:noFill/>
              <a:prstDash val="solid"/>
              <a:miter/>
            </a:ln>
          </p:spPr>
          <p:txBody>
            <a:bodyPr rtlCol="0" anchor="ctr"/>
            <a:lstStyle/>
            <a:p>
              <a:endParaRPr lang="de-CH" noProof="0"/>
            </a:p>
          </p:txBody>
        </p:sp>
        <p:grpSp>
          <p:nvGrpSpPr>
            <p:cNvPr id="17" name="Grafik 6">
              <a:extLst>
                <a:ext uri="{FF2B5EF4-FFF2-40B4-BE49-F238E27FC236}">
                  <a16:creationId xmlns:a16="http://schemas.microsoft.com/office/drawing/2014/main" id="{7F7C476A-2849-4D68-9FA2-3A5CFC13C833}"/>
                </a:ext>
              </a:extLst>
            </p:cNvPr>
            <p:cNvGrpSpPr/>
            <p:nvPr/>
          </p:nvGrpSpPr>
          <p:grpSpPr>
            <a:xfrm>
              <a:off x="1518879" y="6507337"/>
              <a:ext cx="191395" cy="158803"/>
              <a:chOff x="1518879" y="6507337"/>
              <a:chExt cx="191395" cy="158803"/>
            </a:xfrm>
            <a:grpFill/>
          </p:grpSpPr>
          <p:sp>
            <p:nvSpPr>
              <p:cNvPr id="18" name="Freihandform: Form 17">
                <a:extLst>
                  <a:ext uri="{FF2B5EF4-FFF2-40B4-BE49-F238E27FC236}">
                    <a16:creationId xmlns:a16="http://schemas.microsoft.com/office/drawing/2014/main" id="{B2186F78-5D28-4695-8B1C-5A3F1A53AAB3}"/>
                  </a:ext>
                </a:extLst>
              </p:cNvPr>
              <p:cNvSpPr/>
              <p:nvPr/>
            </p:nvSpPr>
            <p:spPr>
              <a:xfrm>
                <a:off x="1614114" y="6507337"/>
                <a:ext cx="96160" cy="157638"/>
              </a:xfrm>
              <a:custGeom>
                <a:avLst/>
                <a:gdLst>
                  <a:gd name="connsiteX0" fmla="*/ 66046 w 96160"/>
                  <a:gd name="connsiteY0" fmla="*/ 47852 h 157638"/>
                  <a:gd name="connsiteX1" fmla="*/ 35142 w 96160"/>
                  <a:gd name="connsiteY1" fmla="*/ 60314 h 157638"/>
                  <a:gd name="connsiteX2" fmla="*/ 47603 w 96160"/>
                  <a:gd name="connsiteY2" fmla="*/ 0 h 157638"/>
                  <a:gd name="connsiteX3" fmla="*/ 31652 w 96160"/>
                  <a:gd name="connsiteY3" fmla="*/ 0 h 157638"/>
                  <a:gd name="connsiteX4" fmla="*/ 0 w 96160"/>
                  <a:gd name="connsiteY4" fmla="*/ 157389 h 157638"/>
                  <a:gd name="connsiteX5" fmla="*/ 15701 w 96160"/>
                  <a:gd name="connsiteY5" fmla="*/ 157389 h 157638"/>
                  <a:gd name="connsiteX6" fmla="*/ 28911 w 96160"/>
                  <a:gd name="connsiteY6" fmla="*/ 91218 h 157638"/>
                  <a:gd name="connsiteX7" fmla="*/ 60563 w 96160"/>
                  <a:gd name="connsiteY7" fmla="*/ 62058 h 157638"/>
                  <a:gd name="connsiteX8" fmla="*/ 79837 w 96160"/>
                  <a:gd name="connsiteY8" fmla="*/ 77742 h 157638"/>
                  <a:gd name="connsiteX9" fmla="*/ 79878 w 96160"/>
                  <a:gd name="connsiteY9" fmla="*/ 80875 h 157638"/>
                  <a:gd name="connsiteX10" fmla="*/ 78757 w 96160"/>
                  <a:gd name="connsiteY10" fmla="*/ 90969 h 157638"/>
                  <a:gd name="connsiteX11" fmla="*/ 65423 w 96160"/>
                  <a:gd name="connsiteY11" fmla="*/ 157638 h 157638"/>
                  <a:gd name="connsiteX12" fmla="*/ 81125 w 96160"/>
                  <a:gd name="connsiteY12" fmla="*/ 157638 h 157638"/>
                  <a:gd name="connsiteX13" fmla="*/ 94957 w 96160"/>
                  <a:gd name="connsiteY13" fmla="*/ 89474 h 157638"/>
                  <a:gd name="connsiteX14" fmla="*/ 96078 w 96160"/>
                  <a:gd name="connsiteY14" fmla="*/ 78757 h 157638"/>
                  <a:gd name="connsiteX15" fmla="*/ 69522 w 96160"/>
                  <a:gd name="connsiteY15" fmla="*/ 47902 h 157638"/>
                  <a:gd name="connsiteX16" fmla="*/ 66046 w 96160"/>
                  <a:gd name="connsiteY16" fmla="*/ 47852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160" h="157638">
                    <a:moveTo>
                      <a:pt x="66046" y="47852"/>
                    </a:moveTo>
                    <a:cubicBezTo>
                      <a:pt x="54431" y="47363"/>
                      <a:pt x="43168" y="51904"/>
                      <a:pt x="35142" y="60314"/>
                    </a:cubicBezTo>
                    <a:lnTo>
                      <a:pt x="47603" y="0"/>
                    </a:lnTo>
                    <a:lnTo>
                      <a:pt x="31652" y="0"/>
                    </a:lnTo>
                    <a:lnTo>
                      <a:pt x="0" y="157389"/>
                    </a:lnTo>
                    <a:lnTo>
                      <a:pt x="15701" y="157389"/>
                    </a:lnTo>
                    <a:lnTo>
                      <a:pt x="28911" y="91218"/>
                    </a:lnTo>
                    <a:cubicBezTo>
                      <a:pt x="30603" y="74910"/>
                      <a:pt x="44170" y="62411"/>
                      <a:pt x="60563" y="62058"/>
                    </a:cubicBezTo>
                    <a:cubicBezTo>
                      <a:pt x="70216" y="61067"/>
                      <a:pt x="78845" y="68088"/>
                      <a:pt x="79837" y="77742"/>
                    </a:cubicBezTo>
                    <a:cubicBezTo>
                      <a:pt x="79945" y="78783"/>
                      <a:pt x="79958" y="79832"/>
                      <a:pt x="79878" y="80875"/>
                    </a:cubicBezTo>
                    <a:cubicBezTo>
                      <a:pt x="79822" y="84268"/>
                      <a:pt x="79446" y="87647"/>
                      <a:pt x="78757" y="90969"/>
                    </a:cubicBezTo>
                    <a:lnTo>
                      <a:pt x="65423" y="157638"/>
                    </a:lnTo>
                    <a:lnTo>
                      <a:pt x="81125" y="157638"/>
                    </a:lnTo>
                    <a:lnTo>
                      <a:pt x="94957" y="89474"/>
                    </a:lnTo>
                    <a:cubicBezTo>
                      <a:pt x="95657" y="85943"/>
                      <a:pt x="96034" y="82356"/>
                      <a:pt x="96078" y="78757"/>
                    </a:cubicBezTo>
                    <a:cubicBezTo>
                      <a:pt x="97265" y="62903"/>
                      <a:pt x="85375" y="49089"/>
                      <a:pt x="69522" y="47902"/>
                    </a:cubicBezTo>
                    <a:cubicBezTo>
                      <a:pt x="68365" y="47815"/>
                      <a:pt x="67205" y="47799"/>
                      <a:pt x="66046" y="47852"/>
                    </a:cubicBezTo>
                  </a:path>
                </a:pathLst>
              </a:custGeom>
              <a:grpFill/>
              <a:ln w="12419" cap="flat">
                <a:noFill/>
                <a:prstDash val="solid"/>
                <a:miter/>
              </a:ln>
            </p:spPr>
            <p:txBody>
              <a:bodyPr rtlCol="0" anchor="ctr"/>
              <a:lstStyle/>
              <a:p>
                <a:endParaRPr lang="de-CH" noProof="0"/>
              </a:p>
            </p:txBody>
          </p:sp>
          <p:sp>
            <p:nvSpPr>
              <p:cNvPr id="19" name="Freihandform: Form 18">
                <a:extLst>
                  <a:ext uri="{FF2B5EF4-FFF2-40B4-BE49-F238E27FC236}">
                    <a16:creationId xmlns:a16="http://schemas.microsoft.com/office/drawing/2014/main" id="{1FE5475E-83C3-4BE3-BBF1-FAE9A6986B3F}"/>
                  </a:ext>
                </a:extLst>
              </p:cNvPr>
              <p:cNvSpPr/>
              <p:nvPr/>
            </p:nvSpPr>
            <p:spPr>
              <a:xfrm>
                <a:off x="1518879" y="6555189"/>
                <a:ext cx="87882" cy="110951"/>
              </a:xfrm>
              <a:custGeom>
                <a:avLst/>
                <a:gdLst>
                  <a:gd name="connsiteX0" fmla="*/ 56853 w 87882"/>
                  <a:gd name="connsiteY0" fmla="*/ 0 h 110951"/>
                  <a:gd name="connsiteX1" fmla="*/ 1649 w 87882"/>
                  <a:gd name="connsiteY1" fmla="*/ 55329 h 110951"/>
                  <a:gd name="connsiteX2" fmla="*/ 153 w 87882"/>
                  <a:gd name="connsiteY2" fmla="*/ 71903 h 110951"/>
                  <a:gd name="connsiteX3" fmla="*/ 32484 w 87882"/>
                  <a:gd name="connsiteY3" fmla="*/ 110801 h 110951"/>
                  <a:gd name="connsiteX4" fmla="*/ 37538 w 87882"/>
                  <a:gd name="connsiteY4" fmla="*/ 110908 h 110951"/>
                  <a:gd name="connsiteX5" fmla="*/ 73552 w 87882"/>
                  <a:gd name="connsiteY5" fmla="*/ 95705 h 110951"/>
                  <a:gd name="connsiteX6" fmla="*/ 73552 w 87882"/>
                  <a:gd name="connsiteY6" fmla="*/ 95705 h 110951"/>
                  <a:gd name="connsiteX7" fmla="*/ 64455 w 87882"/>
                  <a:gd name="connsiteY7" fmla="*/ 84614 h 110951"/>
                  <a:gd name="connsiteX8" fmla="*/ 64455 w 87882"/>
                  <a:gd name="connsiteY8" fmla="*/ 84614 h 110951"/>
                  <a:gd name="connsiteX9" fmla="*/ 64455 w 87882"/>
                  <a:gd name="connsiteY9" fmla="*/ 84614 h 110951"/>
                  <a:gd name="connsiteX10" fmla="*/ 38535 w 87882"/>
                  <a:gd name="connsiteY10" fmla="*/ 97075 h 110951"/>
                  <a:gd name="connsiteX11" fmla="*/ 15233 w 87882"/>
                  <a:gd name="connsiteY11" fmla="*/ 75551 h 110951"/>
                  <a:gd name="connsiteX12" fmla="*/ 15356 w 87882"/>
                  <a:gd name="connsiteY12" fmla="*/ 72152 h 110951"/>
                  <a:gd name="connsiteX13" fmla="*/ 17101 w 87882"/>
                  <a:gd name="connsiteY13" fmla="*/ 55952 h 110951"/>
                  <a:gd name="connsiteX14" fmla="*/ 31058 w 87882"/>
                  <a:gd name="connsiteY14" fmla="*/ 25048 h 110951"/>
                  <a:gd name="connsiteX15" fmla="*/ 55233 w 87882"/>
                  <a:gd name="connsiteY15" fmla="*/ 14206 h 110951"/>
                  <a:gd name="connsiteX16" fmla="*/ 76293 w 87882"/>
                  <a:gd name="connsiteY16" fmla="*/ 26668 h 110951"/>
                  <a:gd name="connsiteX17" fmla="*/ 76293 w 87882"/>
                  <a:gd name="connsiteY17" fmla="*/ 26668 h 110951"/>
                  <a:gd name="connsiteX18" fmla="*/ 87883 w 87882"/>
                  <a:gd name="connsiteY18" fmla="*/ 16823 h 110951"/>
                  <a:gd name="connsiteX19" fmla="*/ 87883 w 87882"/>
                  <a:gd name="connsiteY19" fmla="*/ 16823 h 110951"/>
                  <a:gd name="connsiteX20" fmla="*/ 56729 w 87882"/>
                  <a:gd name="connsiteY20" fmla="*/ 748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82" h="110951">
                    <a:moveTo>
                      <a:pt x="56853" y="0"/>
                    </a:moveTo>
                    <a:cubicBezTo>
                      <a:pt x="28192" y="0"/>
                      <a:pt x="8129" y="20188"/>
                      <a:pt x="1649" y="55329"/>
                    </a:cubicBezTo>
                    <a:cubicBezTo>
                      <a:pt x="671" y="60800"/>
                      <a:pt x="170" y="66345"/>
                      <a:pt x="153" y="71903"/>
                    </a:cubicBezTo>
                    <a:cubicBezTo>
                      <a:pt x="-1660" y="91572"/>
                      <a:pt x="12814" y="108987"/>
                      <a:pt x="32484" y="110801"/>
                    </a:cubicBezTo>
                    <a:cubicBezTo>
                      <a:pt x="34163" y="110955"/>
                      <a:pt x="35853" y="110991"/>
                      <a:pt x="37538" y="110908"/>
                    </a:cubicBezTo>
                    <a:cubicBezTo>
                      <a:pt x="51112" y="110955"/>
                      <a:pt x="64118" y="105465"/>
                      <a:pt x="73552" y="95705"/>
                    </a:cubicBezTo>
                    <a:lnTo>
                      <a:pt x="73552" y="95705"/>
                    </a:lnTo>
                    <a:lnTo>
                      <a:pt x="64455" y="84614"/>
                    </a:lnTo>
                    <a:lnTo>
                      <a:pt x="64455" y="84614"/>
                    </a:lnTo>
                    <a:lnTo>
                      <a:pt x="64455" y="84614"/>
                    </a:lnTo>
                    <a:cubicBezTo>
                      <a:pt x="58138" y="92466"/>
                      <a:pt x="48613" y="97045"/>
                      <a:pt x="38535" y="97075"/>
                    </a:cubicBezTo>
                    <a:cubicBezTo>
                      <a:pt x="26157" y="97566"/>
                      <a:pt x="15724" y="87929"/>
                      <a:pt x="15233" y="75551"/>
                    </a:cubicBezTo>
                    <a:cubicBezTo>
                      <a:pt x="15188" y="74416"/>
                      <a:pt x="15229" y="73280"/>
                      <a:pt x="15356" y="72152"/>
                    </a:cubicBezTo>
                    <a:cubicBezTo>
                      <a:pt x="15424" y="66709"/>
                      <a:pt x="16008" y="61285"/>
                      <a:pt x="17101" y="55952"/>
                    </a:cubicBezTo>
                    <a:cubicBezTo>
                      <a:pt x="18838" y="44568"/>
                      <a:pt x="23666" y="33878"/>
                      <a:pt x="31058" y="25048"/>
                    </a:cubicBezTo>
                    <a:cubicBezTo>
                      <a:pt x="37213" y="18167"/>
                      <a:pt x="46002" y="14225"/>
                      <a:pt x="55233" y="14206"/>
                    </a:cubicBezTo>
                    <a:cubicBezTo>
                      <a:pt x="64085" y="13892"/>
                      <a:pt x="72308" y="18758"/>
                      <a:pt x="76293" y="26668"/>
                    </a:cubicBezTo>
                    <a:lnTo>
                      <a:pt x="76293" y="26668"/>
                    </a:lnTo>
                    <a:lnTo>
                      <a:pt x="87883" y="16823"/>
                    </a:lnTo>
                    <a:lnTo>
                      <a:pt x="87883" y="16823"/>
                    </a:lnTo>
                    <a:cubicBezTo>
                      <a:pt x="81104" y="6298"/>
                      <a:pt x="69235" y="174"/>
                      <a:pt x="56729" y="748"/>
                    </a:cubicBezTo>
                  </a:path>
                </a:pathLst>
              </a:custGeom>
              <a:grpFill/>
              <a:ln w="12419" cap="flat">
                <a:noFill/>
                <a:prstDash val="solid"/>
                <a:miter/>
              </a:ln>
            </p:spPr>
            <p:txBody>
              <a:bodyPr rtlCol="0" anchor="ctr"/>
              <a:lstStyle/>
              <a:p>
                <a:endParaRPr lang="de-CH" noProof="0"/>
              </a:p>
            </p:txBody>
          </p:sp>
        </p:grpSp>
        <p:sp>
          <p:nvSpPr>
            <p:cNvPr id="20" name="Freihandform: Form 19">
              <a:extLst>
                <a:ext uri="{FF2B5EF4-FFF2-40B4-BE49-F238E27FC236}">
                  <a16:creationId xmlns:a16="http://schemas.microsoft.com/office/drawing/2014/main" id="{41B77B6E-E7CB-412B-95AC-A9322C6799BB}"/>
                </a:ext>
              </a:extLst>
            </p:cNvPr>
            <p:cNvSpPr/>
            <p:nvPr/>
          </p:nvSpPr>
          <p:spPr>
            <a:xfrm>
              <a:off x="1493985"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1" name="Freihandform: Form 20">
              <a:extLst>
                <a:ext uri="{FF2B5EF4-FFF2-40B4-BE49-F238E27FC236}">
                  <a16:creationId xmlns:a16="http://schemas.microsoft.com/office/drawing/2014/main" id="{832E5C1A-13CE-49A6-B590-B6EAA5F9E1AD}"/>
                </a:ext>
              </a:extLst>
            </p:cNvPr>
            <p:cNvSpPr/>
            <p:nvPr/>
          </p:nvSpPr>
          <p:spPr>
            <a:xfrm>
              <a:off x="1340708" y="6507088"/>
              <a:ext cx="19689" cy="19689"/>
            </a:xfrm>
            <a:custGeom>
              <a:avLst/>
              <a:gdLst>
                <a:gd name="connsiteX0" fmla="*/ 3988 w 19689"/>
                <a:gd name="connsiteY0" fmla="*/ 0 h 19689"/>
                <a:gd name="connsiteX1" fmla="*/ 0 w 19689"/>
                <a:gd name="connsiteY1" fmla="*/ 19689 h 19689"/>
                <a:gd name="connsiteX2" fmla="*/ 15826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826"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2" name="Freihandform: Form 21">
              <a:extLst>
                <a:ext uri="{FF2B5EF4-FFF2-40B4-BE49-F238E27FC236}">
                  <a16:creationId xmlns:a16="http://schemas.microsoft.com/office/drawing/2014/main" id="{63AE00B0-780F-4053-8FE9-B7D321217AFF}"/>
                </a:ext>
              </a:extLst>
            </p:cNvPr>
            <p:cNvSpPr/>
            <p:nvPr/>
          </p:nvSpPr>
          <p:spPr>
            <a:xfrm>
              <a:off x="1298712" y="6507088"/>
              <a:ext cx="19689" cy="19689"/>
            </a:xfrm>
            <a:custGeom>
              <a:avLst/>
              <a:gdLst>
                <a:gd name="connsiteX0" fmla="*/ 3988 w 19689"/>
                <a:gd name="connsiteY0" fmla="*/ 0 h 19689"/>
                <a:gd name="connsiteX1" fmla="*/ 0 w 19689"/>
                <a:gd name="connsiteY1" fmla="*/ 19689 h 19689"/>
                <a:gd name="connsiteX2" fmla="*/ 15702 w 19689"/>
                <a:gd name="connsiteY2" fmla="*/ 19689 h 19689"/>
                <a:gd name="connsiteX3" fmla="*/ 19689 w 19689"/>
                <a:gd name="connsiteY3" fmla="*/ 0 h 19689"/>
                <a:gd name="connsiteX4" fmla="*/ 3988 w 19689"/>
                <a:gd name="connsiteY4" fmla="*/ 0 h 19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9" h="19689">
                  <a:moveTo>
                    <a:pt x="3988" y="0"/>
                  </a:moveTo>
                  <a:lnTo>
                    <a:pt x="0" y="19689"/>
                  </a:lnTo>
                  <a:lnTo>
                    <a:pt x="15702" y="19689"/>
                  </a:lnTo>
                  <a:lnTo>
                    <a:pt x="19689" y="0"/>
                  </a:lnTo>
                  <a:lnTo>
                    <a:pt x="3988" y="0"/>
                  </a:lnTo>
                  <a:close/>
                </a:path>
              </a:pathLst>
            </a:custGeom>
            <a:grpFill/>
            <a:ln w="12419" cap="flat">
              <a:noFill/>
              <a:prstDash val="solid"/>
              <a:miter/>
            </a:ln>
          </p:spPr>
          <p:txBody>
            <a:bodyPr rtlCol="0" anchor="ctr"/>
            <a:lstStyle/>
            <a:p>
              <a:endParaRPr lang="de-CH" noProof="0"/>
            </a:p>
          </p:txBody>
        </p:sp>
        <p:sp>
          <p:nvSpPr>
            <p:cNvPr id="23" name="Freihandform: Form 22">
              <a:extLst>
                <a:ext uri="{FF2B5EF4-FFF2-40B4-BE49-F238E27FC236}">
                  <a16:creationId xmlns:a16="http://schemas.microsoft.com/office/drawing/2014/main" id="{2406CEAF-7399-4CCB-A322-03F0BA2532F5}"/>
                </a:ext>
              </a:extLst>
            </p:cNvPr>
            <p:cNvSpPr/>
            <p:nvPr/>
          </p:nvSpPr>
          <p:spPr>
            <a:xfrm>
              <a:off x="731837" y="6507088"/>
              <a:ext cx="417960" cy="157638"/>
            </a:xfrm>
            <a:custGeom>
              <a:avLst/>
              <a:gdLst>
                <a:gd name="connsiteX0" fmla="*/ 368612 w 417960"/>
                <a:gd name="connsiteY0" fmla="*/ 0 h 157638"/>
                <a:gd name="connsiteX1" fmla="*/ 356151 w 417960"/>
                <a:gd name="connsiteY1" fmla="*/ 61062 h 157638"/>
                <a:gd name="connsiteX2" fmla="*/ 320760 w 417960"/>
                <a:gd name="connsiteY2" fmla="*/ 61062 h 157638"/>
                <a:gd name="connsiteX3" fmla="*/ 333222 w 417960"/>
                <a:gd name="connsiteY3" fmla="*/ 0 h 157638"/>
                <a:gd name="connsiteX4" fmla="*/ 31652 w 417960"/>
                <a:gd name="connsiteY4" fmla="*/ 0 h 157638"/>
                <a:gd name="connsiteX5" fmla="*/ 0 w 417960"/>
                <a:gd name="connsiteY5" fmla="*/ 157638 h 157638"/>
                <a:gd name="connsiteX6" fmla="*/ 120254 w 417960"/>
                <a:gd name="connsiteY6" fmla="*/ 157638 h 157638"/>
                <a:gd name="connsiteX7" fmla="*/ 128105 w 417960"/>
                <a:gd name="connsiteY7" fmla="*/ 118260 h 157638"/>
                <a:gd name="connsiteX8" fmla="*/ 57074 w 417960"/>
                <a:gd name="connsiteY8" fmla="*/ 118260 h 157638"/>
                <a:gd name="connsiteX9" fmla="*/ 61435 w 417960"/>
                <a:gd name="connsiteY9" fmla="*/ 96577 h 157638"/>
                <a:gd name="connsiteX10" fmla="*/ 132342 w 417960"/>
                <a:gd name="connsiteY10" fmla="*/ 96577 h 157638"/>
                <a:gd name="connsiteX11" fmla="*/ 139569 w 417960"/>
                <a:gd name="connsiteY11" fmla="*/ 61062 h 157638"/>
                <a:gd name="connsiteX12" fmla="*/ 68538 w 417960"/>
                <a:gd name="connsiteY12" fmla="*/ 61062 h 157638"/>
                <a:gd name="connsiteX13" fmla="*/ 72900 w 417960"/>
                <a:gd name="connsiteY13" fmla="*/ 39378 h 157638"/>
                <a:gd name="connsiteX14" fmla="*/ 185303 w 417960"/>
                <a:gd name="connsiteY14" fmla="*/ 39378 h 157638"/>
                <a:gd name="connsiteX15" fmla="*/ 161626 w 417960"/>
                <a:gd name="connsiteY15" fmla="*/ 157638 h 157638"/>
                <a:gd name="connsiteX16" fmla="*/ 210849 w 417960"/>
                <a:gd name="connsiteY16" fmla="*/ 157638 h 157638"/>
                <a:gd name="connsiteX17" fmla="*/ 234651 w 417960"/>
                <a:gd name="connsiteY17" fmla="*/ 39378 h 157638"/>
                <a:gd name="connsiteX18" fmla="*/ 276023 w 417960"/>
                <a:gd name="connsiteY18" fmla="*/ 39378 h 157638"/>
                <a:gd name="connsiteX19" fmla="*/ 252222 w 417960"/>
                <a:gd name="connsiteY19" fmla="*/ 157638 h 157638"/>
                <a:gd name="connsiteX20" fmla="*/ 301569 w 417960"/>
                <a:gd name="connsiteY20" fmla="*/ 157638 h 157638"/>
                <a:gd name="connsiteX21" fmla="*/ 313657 w 417960"/>
                <a:gd name="connsiteY21" fmla="*/ 96577 h 157638"/>
                <a:gd name="connsiteX22" fmla="*/ 349172 w 417960"/>
                <a:gd name="connsiteY22" fmla="*/ 96577 h 157638"/>
                <a:gd name="connsiteX23" fmla="*/ 336960 w 417960"/>
                <a:gd name="connsiteY23" fmla="*/ 157638 h 157638"/>
                <a:gd name="connsiteX24" fmla="*/ 386308 w 417960"/>
                <a:gd name="connsiteY24" fmla="*/ 157638 h 157638"/>
                <a:gd name="connsiteX25" fmla="*/ 417960 w 417960"/>
                <a:gd name="connsiteY25" fmla="*/ 0 h 157638"/>
                <a:gd name="connsiteX26" fmla="*/ 368612 w 417960"/>
                <a:gd name="connsiteY26" fmla="*/ 0 h 157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7960" h="157638">
                  <a:moveTo>
                    <a:pt x="368612" y="0"/>
                  </a:moveTo>
                  <a:lnTo>
                    <a:pt x="356151" y="61062"/>
                  </a:lnTo>
                  <a:lnTo>
                    <a:pt x="320760" y="61062"/>
                  </a:lnTo>
                  <a:lnTo>
                    <a:pt x="333222" y="0"/>
                  </a:lnTo>
                  <a:lnTo>
                    <a:pt x="31652" y="0"/>
                  </a:lnTo>
                  <a:lnTo>
                    <a:pt x="0" y="157638"/>
                  </a:lnTo>
                  <a:lnTo>
                    <a:pt x="120254" y="157638"/>
                  </a:lnTo>
                  <a:lnTo>
                    <a:pt x="128105" y="118260"/>
                  </a:lnTo>
                  <a:lnTo>
                    <a:pt x="57074" y="118260"/>
                  </a:lnTo>
                  <a:lnTo>
                    <a:pt x="61435" y="96577"/>
                  </a:lnTo>
                  <a:lnTo>
                    <a:pt x="132342" y="96577"/>
                  </a:lnTo>
                  <a:lnTo>
                    <a:pt x="139569" y="61062"/>
                  </a:lnTo>
                  <a:lnTo>
                    <a:pt x="68538" y="61062"/>
                  </a:lnTo>
                  <a:lnTo>
                    <a:pt x="72900" y="39378"/>
                  </a:lnTo>
                  <a:lnTo>
                    <a:pt x="185303" y="39378"/>
                  </a:lnTo>
                  <a:lnTo>
                    <a:pt x="161626" y="157638"/>
                  </a:lnTo>
                  <a:lnTo>
                    <a:pt x="210849" y="157638"/>
                  </a:lnTo>
                  <a:lnTo>
                    <a:pt x="234651" y="39378"/>
                  </a:lnTo>
                  <a:lnTo>
                    <a:pt x="276023" y="39378"/>
                  </a:lnTo>
                  <a:lnTo>
                    <a:pt x="252222" y="157638"/>
                  </a:lnTo>
                  <a:lnTo>
                    <a:pt x="301569" y="157638"/>
                  </a:lnTo>
                  <a:lnTo>
                    <a:pt x="313657" y="96577"/>
                  </a:lnTo>
                  <a:lnTo>
                    <a:pt x="349172" y="96577"/>
                  </a:lnTo>
                  <a:lnTo>
                    <a:pt x="336960" y="157638"/>
                  </a:lnTo>
                  <a:lnTo>
                    <a:pt x="386308" y="157638"/>
                  </a:lnTo>
                  <a:lnTo>
                    <a:pt x="417960" y="0"/>
                  </a:lnTo>
                  <a:lnTo>
                    <a:pt x="368612" y="0"/>
                  </a:lnTo>
                  <a:close/>
                </a:path>
              </a:pathLst>
            </a:custGeom>
            <a:grpFill/>
            <a:ln w="12419" cap="flat">
              <a:noFill/>
              <a:prstDash val="solid"/>
              <a:miter/>
            </a:ln>
          </p:spPr>
          <p:txBody>
            <a:bodyPr rtlCol="0" anchor="ctr"/>
            <a:lstStyle/>
            <a:p>
              <a:endParaRPr lang="de-CH" noProof="0"/>
            </a:p>
          </p:txBody>
        </p:sp>
      </p:grpSp>
      <p:sp>
        <p:nvSpPr>
          <p:cNvPr id="24"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3302314" y="6522444"/>
            <a:ext cx="6310448" cy="216000"/>
          </a:xfrm>
          <a:prstGeom prst="rect">
            <a:avLst/>
          </a:prstGeom>
        </p:spPr>
        <p:txBody>
          <a:bodyPr/>
          <a:lstStyle>
            <a:lvl1pPr>
              <a:defRPr sz="900">
                <a:solidFill>
                  <a:schemeClr val="bg1"/>
                </a:solidFill>
                <a:latin typeface="Segoe UI" panose="020B0502040204020203" pitchFamily="34" charset="0"/>
                <a:cs typeface="Segoe UI" panose="020B0502040204020203" pitchFamily="34" charset="0"/>
              </a:defRPr>
            </a:lvl1pPr>
          </a:lstStyle>
          <a:p>
            <a:r>
              <a:rPr lang="de-DE" dirty="0" err="1" smtClean="0"/>
              <a:t>Reliability</a:t>
            </a:r>
            <a:r>
              <a:rPr lang="de-DE" dirty="0" smtClean="0"/>
              <a:t> </a:t>
            </a:r>
            <a:r>
              <a:rPr lang="de-DE" dirty="0" err="1" smtClean="0"/>
              <a:t>and</a:t>
            </a:r>
            <a:r>
              <a:rPr lang="de-DE" dirty="0" smtClean="0"/>
              <a:t> </a:t>
            </a:r>
            <a:r>
              <a:rPr lang="de-DE" dirty="0" err="1" smtClean="0"/>
              <a:t>Risk</a:t>
            </a:r>
            <a:r>
              <a:rPr lang="de-DE" dirty="0" smtClean="0"/>
              <a:t> Engineering Laboratory, </a:t>
            </a:r>
            <a:r>
              <a:rPr lang="de-DE" b="1" dirty="0" smtClean="0"/>
              <a:t>ETH</a:t>
            </a:r>
            <a:r>
              <a:rPr lang="de-DE" dirty="0" smtClean="0"/>
              <a:t> | </a:t>
            </a:r>
            <a:r>
              <a:rPr lang="de-DE" dirty="0" err="1" smtClean="0"/>
              <a:t>Empa</a:t>
            </a:r>
            <a:r>
              <a:rPr lang="de-DE" dirty="0" smtClean="0"/>
              <a:t> Urban </a:t>
            </a:r>
            <a:r>
              <a:rPr lang="de-DE" dirty="0" err="1" smtClean="0"/>
              <a:t>Energy</a:t>
            </a:r>
            <a:r>
              <a:rPr lang="de-DE" dirty="0" smtClean="0"/>
              <a:t> Systems Laboratory,  </a:t>
            </a:r>
            <a:r>
              <a:rPr lang="de-DE" b="1" dirty="0" err="1" smtClean="0"/>
              <a:t>Empa</a:t>
            </a:r>
            <a:endParaRPr lang="de-CH" b="1" dirty="0"/>
          </a:p>
        </p:txBody>
      </p:sp>
    </p:spTree>
    <p:extLst>
      <p:ext uri="{BB962C8B-B14F-4D97-AF65-F5344CB8AC3E}">
        <p14:creationId xmlns:p14="http://schemas.microsoft.com/office/powerpoint/2010/main" val="371683532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lvl1pPr>
              <a:defRPr/>
            </a:lvl1pPr>
          </a:lstStyle>
          <a:p>
            <a:r>
              <a:rPr lang="de-DE" noProof="0"/>
              <a:t>Titelmasterformat durch Klicken bearbeiten</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9C26206A-A7FF-4A2F-A4EA-EDA7D9956B8C}" type="datetime1">
              <a:rPr lang="de-CH" noProof="0" smtClean="0"/>
              <a:t>11.05.2024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1412874"/>
            <a:ext cx="10728000" cy="4860000"/>
          </a:xfrm>
        </p:spPr>
        <p:txBody>
          <a:bodyPr tIns="1620000"/>
          <a:lstStyle>
            <a:lvl1pPr marL="0" indent="0" algn="ctr">
              <a:buNone/>
              <a:defRPr/>
            </a:lvl1pPr>
          </a:lstStyle>
          <a:p>
            <a:r>
              <a:rPr lang="de-DE" noProof="0"/>
              <a:t>Bild durch Klicken auf Symbol hinzufügen</a:t>
            </a:r>
            <a:endParaRPr lang="de-CH" noProof="0"/>
          </a:p>
        </p:txBody>
      </p:sp>
      <p:sp>
        <p:nvSpPr>
          <p:cNvPr id="9"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3302314" y="6522444"/>
            <a:ext cx="6310448" cy="216000"/>
          </a:xfrm>
          <a:prstGeom prst="rect">
            <a:avLst/>
          </a:prstGeom>
        </p:spPr>
        <p:txBody>
          <a:bodyPr/>
          <a:lstStyle>
            <a:lvl1pPr>
              <a:defRPr sz="900">
                <a:latin typeface="Segoe UI" panose="020B0502040204020203" pitchFamily="34" charset="0"/>
                <a:cs typeface="Segoe UI" panose="020B0502040204020203" pitchFamily="34" charset="0"/>
              </a:defRPr>
            </a:lvl1pPr>
          </a:lstStyle>
          <a:p>
            <a:r>
              <a:rPr lang="de-DE" dirty="0" err="1"/>
              <a:t>Reliability</a:t>
            </a:r>
            <a:r>
              <a:rPr lang="de-DE" dirty="0"/>
              <a:t> </a:t>
            </a:r>
            <a:r>
              <a:rPr lang="de-DE" dirty="0" err="1"/>
              <a:t>and</a:t>
            </a:r>
            <a:r>
              <a:rPr lang="de-DE" dirty="0"/>
              <a:t> </a:t>
            </a:r>
            <a:r>
              <a:rPr lang="de-DE" dirty="0" err="1"/>
              <a:t>Risk</a:t>
            </a:r>
            <a:r>
              <a:rPr lang="de-DE" dirty="0"/>
              <a:t> Engineering Laboratory / </a:t>
            </a:r>
            <a:r>
              <a:rPr lang="de-DE" dirty="0" err="1"/>
              <a:t>Empa</a:t>
            </a:r>
            <a:r>
              <a:rPr lang="de-DE" dirty="0"/>
              <a:t> Urban Energy Systems Laboratory</a:t>
            </a:r>
            <a:endParaRPr lang="de-CH" dirty="0"/>
          </a:p>
        </p:txBody>
      </p:sp>
    </p:spTree>
    <p:extLst>
      <p:ext uri="{BB962C8B-B14F-4D97-AF65-F5344CB8AC3E}">
        <p14:creationId xmlns:p14="http://schemas.microsoft.com/office/powerpoint/2010/main" val="943852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ld full page">
    <p:spTree>
      <p:nvGrpSpPr>
        <p:cNvPr id="1" name=""/>
        <p:cNvGrpSpPr/>
        <p:nvPr/>
      </p:nvGrpSpPr>
      <p:grpSpPr>
        <a:xfrm>
          <a:off x="0" y="0"/>
          <a:ext cx="0" cy="0"/>
          <a:chOff x="0" y="0"/>
          <a:chExt cx="0" cy="0"/>
        </a:xfrm>
      </p:grpSpPr>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AE2B7ECC-AD5B-4AE2-A84F-7ABFC0424E38}" type="datetime1">
              <a:rPr lang="de-CH" noProof="0" smtClean="0"/>
              <a:t>11.05.2024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sp>
        <p:nvSpPr>
          <p:cNvPr id="11" name="Bildplatzhalter 10">
            <a:extLst>
              <a:ext uri="{FF2B5EF4-FFF2-40B4-BE49-F238E27FC236}">
                <a16:creationId xmlns:a16="http://schemas.microsoft.com/office/drawing/2014/main" id="{05941150-30DE-48F5-9038-0E82CD18DE28}"/>
              </a:ext>
            </a:extLst>
          </p:cNvPr>
          <p:cNvSpPr>
            <a:spLocks noGrp="1"/>
          </p:cNvSpPr>
          <p:nvPr>
            <p:ph type="pic" sz="quarter" idx="13"/>
          </p:nvPr>
        </p:nvSpPr>
        <p:spPr>
          <a:xfrm>
            <a:off x="731837" y="260350"/>
            <a:ext cx="10728000" cy="6012524"/>
          </a:xfrm>
        </p:spPr>
        <p:txBody>
          <a:bodyPr tIns="2160000"/>
          <a:lstStyle>
            <a:lvl1pPr marL="0" indent="0" algn="ctr">
              <a:buNone/>
              <a:defRPr/>
            </a:lvl1pPr>
          </a:lstStyle>
          <a:p>
            <a:r>
              <a:rPr lang="de-DE" noProof="0"/>
              <a:t>Bild durch Klicken auf Symbol hinzufügen</a:t>
            </a:r>
            <a:endParaRPr lang="de-CH" noProof="0"/>
          </a:p>
        </p:txBody>
      </p:sp>
      <p:sp>
        <p:nvSpPr>
          <p:cNvPr id="9"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5135064" y="6522444"/>
            <a:ext cx="4477698" cy="118988"/>
          </a:xfrm>
          <a:prstGeom prst="rect">
            <a:avLst/>
          </a:prstGeom>
        </p:spPr>
        <p:txBody>
          <a:bodyPr/>
          <a:lstStyle>
            <a:lvl1pPr>
              <a:defRPr sz="900">
                <a:latin typeface="Segoe UI" panose="020B0502040204020203" pitchFamily="34" charset="0"/>
                <a:cs typeface="Segoe UI" panose="020B0502040204020203" pitchFamily="34" charset="0"/>
              </a:defRPr>
            </a:lvl1pPr>
          </a:lstStyle>
          <a:p>
            <a:r>
              <a:rPr lang="de-DE" dirty="0" err="1"/>
              <a:t>Reliability</a:t>
            </a:r>
            <a:r>
              <a:rPr lang="de-DE" dirty="0"/>
              <a:t> </a:t>
            </a:r>
            <a:r>
              <a:rPr lang="de-DE" dirty="0" err="1"/>
              <a:t>and</a:t>
            </a:r>
            <a:r>
              <a:rPr lang="de-DE" dirty="0"/>
              <a:t> </a:t>
            </a:r>
            <a:r>
              <a:rPr lang="de-DE" dirty="0" err="1"/>
              <a:t>Risk</a:t>
            </a:r>
            <a:r>
              <a:rPr lang="de-DE" dirty="0"/>
              <a:t> Engineering Laboratory / </a:t>
            </a:r>
            <a:r>
              <a:rPr lang="de-DE" dirty="0" err="1"/>
              <a:t>Empa</a:t>
            </a:r>
            <a:r>
              <a:rPr lang="de-DE" dirty="0"/>
              <a:t> Urban Energy Systems Laboratory</a:t>
            </a:r>
            <a:endParaRPr lang="de-CH" dirty="0"/>
          </a:p>
        </p:txBody>
      </p:sp>
      <p:graphicFrame>
        <p:nvGraphicFramePr>
          <p:cNvPr id="10" name="Tabelle 9"/>
          <p:cNvGraphicFramePr>
            <a:graphicFrameLocks noGrp="1"/>
          </p:cNvGraphicFramePr>
          <p:nvPr userDrawn="1">
            <p:extLst>
              <p:ext uri="{D42A27DB-BD31-4B8C-83A1-F6EECF244321}">
                <p14:modId xmlns:p14="http://schemas.microsoft.com/office/powerpoint/2010/main" val="1562587575"/>
              </p:ext>
            </p:extLst>
          </p:nvPr>
        </p:nvGraphicFramePr>
        <p:xfrm>
          <a:off x="280203" y="6311724"/>
          <a:ext cx="4802968" cy="426720"/>
        </p:xfrm>
        <a:graphic>
          <a:graphicData uri="http://schemas.openxmlformats.org/drawingml/2006/table">
            <a:tbl>
              <a:tblPr firstRow="1" bandRow="1">
                <a:tableStyleId>{5940675A-B579-460E-94D1-54222C63F5DA}</a:tableStyleId>
              </a:tblPr>
              <a:tblGrid>
                <a:gridCol w="701992">
                  <a:extLst>
                    <a:ext uri="{9D8B030D-6E8A-4147-A177-3AD203B41FA5}">
                      <a16:colId xmlns:a16="http://schemas.microsoft.com/office/drawing/2014/main" val="416155468"/>
                    </a:ext>
                  </a:extLst>
                </a:gridCol>
                <a:gridCol w="678180">
                  <a:extLst>
                    <a:ext uri="{9D8B030D-6E8A-4147-A177-3AD203B41FA5}">
                      <a16:colId xmlns:a16="http://schemas.microsoft.com/office/drawing/2014/main" val="1118078142"/>
                    </a:ext>
                  </a:extLst>
                </a:gridCol>
                <a:gridCol w="989330">
                  <a:extLst>
                    <a:ext uri="{9D8B030D-6E8A-4147-A177-3AD203B41FA5}">
                      <a16:colId xmlns:a16="http://schemas.microsoft.com/office/drawing/2014/main" val="1670386247"/>
                    </a:ext>
                  </a:extLst>
                </a:gridCol>
                <a:gridCol w="706755">
                  <a:extLst>
                    <a:ext uri="{9D8B030D-6E8A-4147-A177-3AD203B41FA5}">
                      <a16:colId xmlns:a16="http://schemas.microsoft.com/office/drawing/2014/main" val="2233018771"/>
                    </a:ext>
                  </a:extLst>
                </a:gridCol>
                <a:gridCol w="527368">
                  <a:extLst>
                    <a:ext uri="{9D8B030D-6E8A-4147-A177-3AD203B41FA5}">
                      <a16:colId xmlns:a16="http://schemas.microsoft.com/office/drawing/2014/main" val="1481001777"/>
                    </a:ext>
                  </a:extLst>
                </a:gridCol>
                <a:gridCol w="1199343">
                  <a:extLst>
                    <a:ext uri="{9D8B030D-6E8A-4147-A177-3AD203B41FA5}">
                      <a16:colId xmlns:a16="http://schemas.microsoft.com/office/drawing/2014/main" val="4083770232"/>
                    </a:ext>
                  </a:extLst>
                </a:gridCol>
              </a:tblGrid>
              <a:tr h="0">
                <a:tc gridSpan="2">
                  <a:txBody>
                    <a:bodyPr/>
                    <a:lstStyle/>
                    <a:p>
                      <a:pPr algn="ctr"/>
                      <a:r>
                        <a:rPr lang="en-US" sz="800" dirty="0" smtClean="0">
                          <a:latin typeface="Segoe UI" panose="020B0502040204020203" pitchFamily="34" charset="0"/>
                          <a:cs typeface="Segoe UI" panose="020B0502040204020203" pitchFamily="34" charset="0"/>
                        </a:rPr>
                        <a:t>Introduction</a:t>
                      </a:r>
                      <a:endParaRPr lang="en-US" sz="8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gridSpan="2">
                  <a:txBody>
                    <a:bodyPr/>
                    <a:lstStyle/>
                    <a:p>
                      <a:pPr algn="ctr"/>
                      <a:r>
                        <a:rPr lang="en-US" sz="800" dirty="0" smtClean="0">
                          <a:latin typeface="Segoe UI" panose="020B0502040204020203" pitchFamily="34" charset="0"/>
                          <a:cs typeface="Segoe UI" panose="020B0502040204020203" pitchFamily="34" charset="0"/>
                        </a:rPr>
                        <a:t>Methodology</a:t>
                      </a:r>
                      <a:endParaRPr lang="en-US" sz="8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dirty="0"/>
                    </a:p>
                  </a:txBody>
                  <a:tcPr/>
                </a:tc>
                <a:tc rowSpan="2">
                  <a:txBody>
                    <a:bodyPr/>
                    <a:lstStyle/>
                    <a:p>
                      <a:pPr algn="ctr"/>
                      <a:r>
                        <a:rPr lang="en-US" sz="800" dirty="0" smtClean="0">
                          <a:latin typeface="Segoe UI" panose="020B0502040204020203" pitchFamily="34" charset="0"/>
                          <a:cs typeface="Segoe UI" panose="020B0502040204020203" pitchFamily="34" charset="0"/>
                        </a:rPr>
                        <a:t>Results</a:t>
                      </a:r>
                      <a:endParaRPr lang="en-US" sz="8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ctr"/>
                      <a:r>
                        <a:rPr lang="en-US" sz="800" dirty="0" smtClean="0">
                          <a:latin typeface="Segoe UI" panose="020B0502040204020203" pitchFamily="34" charset="0"/>
                          <a:cs typeface="Segoe UI" panose="020B0502040204020203" pitchFamily="34" charset="0"/>
                        </a:rPr>
                        <a:t>Conclusion &amp; Outlook</a:t>
                      </a:r>
                      <a:endParaRPr lang="en-US" sz="8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804481"/>
                  </a:ext>
                </a:extLst>
              </a:tr>
              <a:tr h="0">
                <a:tc>
                  <a:txBody>
                    <a:bodyPr/>
                    <a:lstStyle/>
                    <a:p>
                      <a:pPr algn="ctr"/>
                      <a:r>
                        <a:rPr lang="en-US" sz="800" dirty="0" smtClean="0">
                          <a:latin typeface="Segoe UI" panose="020B0502040204020203" pitchFamily="34" charset="0"/>
                          <a:cs typeface="Segoe UI" panose="020B0502040204020203" pitchFamily="34" charset="0"/>
                        </a:rPr>
                        <a:t>Motivation</a:t>
                      </a:r>
                      <a:endParaRPr lang="en-US" sz="8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latin typeface="Segoe UI" panose="020B0502040204020203" pitchFamily="34" charset="0"/>
                          <a:cs typeface="Segoe UI" panose="020B0502040204020203" pitchFamily="34" charset="0"/>
                        </a:rPr>
                        <a:t>Objectives</a:t>
                      </a:r>
                      <a:endParaRPr lang="en-US" sz="8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latin typeface="Segoe UI" panose="020B0502040204020203" pitchFamily="34" charset="0"/>
                          <a:cs typeface="Segoe UI" panose="020B0502040204020203" pitchFamily="34" charset="0"/>
                        </a:rPr>
                        <a:t>MILP</a:t>
                      </a:r>
                      <a:r>
                        <a:rPr lang="en-US" sz="800" baseline="0" dirty="0" smtClean="0">
                          <a:latin typeface="Segoe UI" panose="020B0502040204020203" pitchFamily="34" charset="0"/>
                          <a:cs typeface="Segoe UI" panose="020B0502040204020203" pitchFamily="34" charset="0"/>
                        </a:rPr>
                        <a:t> formulation</a:t>
                      </a:r>
                      <a:endParaRPr lang="en-US" sz="8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800" dirty="0" smtClean="0">
                          <a:latin typeface="Segoe UI" panose="020B0502040204020203" pitchFamily="34" charset="0"/>
                          <a:cs typeface="Segoe UI" panose="020B0502040204020203" pitchFamily="34" charset="0"/>
                        </a:rPr>
                        <a:t>Case Study</a:t>
                      </a:r>
                      <a:endParaRPr lang="en-US" sz="800" dirty="0">
                        <a:latin typeface="Segoe UI" panose="020B0502040204020203" pitchFamily="34" charset="0"/>
                        <a:cs typeface="Segoe UI" panose="020B0502040204020203"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178246207"/>
                  </a:ext>
                </a:extLst>
              </a:tr>
            </a:tbl>
          </a:graphicData>
        </a:graphic>
      </p:graphicFrame>
    </p:spTree>
    <p:extLst>
      <p:ext uri="{BB962C8B-B14F-4D97-AF65-F5344CB8AC3E}">
        <p14:creationId xmlns:p14="http://schemas.microsoft.com/office/powerpoint/2010/main" val="28420483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zwei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Titelmasterformat durch Klicken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6204163" y="1412875"/>
            <a:ext cx="5256000" cy="4860000"/>
          </a:xfrm>
        </p:spPr>
        <p:txBody>
          <a:body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5FA21818-B1F9-4DD3-88F2-43FBC3C9BAF5}" type="datetime1">
              <a:rPr lang="de-CH" noProof="0" smtClean="0"/>
              <a:t>11.05.2024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040000" cy="4860000"/>
          </a:xfrm>
        </p:spPr>
        <p:txBody>
          <a:bodyPr tIns="1620000"/>
          <a:lstStyle>
            <a:lvl1pPr marL="0" indent="0" algn="ctr">
              <a:buNone/>
              <a:defRPr/>
            </a:lvl1pPr>
          </a:lstStyle>
          <a:p>
            <a:r>
              <a:rPr lang="de-DE" noProof="0"/>
              <a:t>Bild durch Klicken auf Symbol hinzufügen</a:t>
            </a:r>
            <a:endParaRPr lang="de-CH" noProof="0"/>
          </a:p>
        </p:txBody>
      </p:sp>
      <p:pic>
        <p:nvPicPr>
          <p:cNvPr id="9" name="Grafik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0982" y="6462103"/>
            <a:ext cx="1259439" cy="336682"/>
          </a:xfrm>
          <a:prstGeom prst="rect">
            <a:avLst/>
          </a:prstGeom>
        </p:spPr>
      </p:pic>
      <p:sp>
        <p:nvSpPr>
          <p:cNvPr id="10"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3302314" y="6522444"/>
            <a:ext cx="6310448" cy="216000"/>
          </a:xfrm>
          <a:prstGeom prst="rect">
            <a:avLst/>
          </a:prstGeom>
        </p:spPr>
        <p:txBody>
          <a:bodyPr/>
          <a:lstStyle>
            <a:lvl1pPr>
              <a:defRPr sz="900">
                <a:latin typeface="Segoe UI" panose="020B0502040204020203" pitchFamily="34" charset="0"/>
                <a:cs typeface="Segoe UI" panose="020B0502040204020203" pitchFamily="34" charset="0"/>
              </a:defRPr>
            </a:lvl1pPr>
          </a:lstStyle>
          <a:p>
            <a:r>
              <a:rPr lang="de-DE" dirty="0" err="1"/>
              <a:t>Reliability</a:t>
            </a:r>
            <a:r>
              <a:rPr lang="de-DE" dirty="0"/>
              <a:t> </a:t>
            </a:r>
            <a:r>
              <a:rPr lang="de-DE" dirty="0" err="1"/>
              <a:t>and</a:t>
            </a:r>
            <a:r>
              <a:rPr lang="de-DE" dirty="0"/>
              <a:t> </a:t>
            </a:r>
            <a:r>
              <a:rPr lang="de-DE" dirty="0" err="1"/>
              <a:t>Risk</a:t>
            </a:r>
            <a:r>
              <a:rPr lang="de-DE" dirty="0"/>
              <a:t> Engineering Laboratory / </a:t>
            </a:r>
            <a:r>
              <a:rPr lang="de-DE" dirty="0" err="1"/>
              <a:t>Empa</a:t>
            </a:r>
            <a:r>
              <a:rPr lang="de-DE" dirty="0"/>
              <a:t> Urban Energy Systems Laboratory</a:t>
            </a:r>
            <a:endParaRPr lang="de-CH" dirty="0"/>
          </a:p>
        </p:txBody>
      </p:sp>
    </p:spTree>
    <p:extLst>
      <p:ext uri="{BB962C8B-B14F-4D97-AF65-F5344CB8AC3E}">
        <p14:creationId xmlns:p14="http://schemas.microsoft.com/office/powerpoint/2010/main" val="3996394784"/>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Titelmasterformat durch Klicken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5121800"/>
            <a:ext cx="5255999" cy="1152000"/>
          </a:xfrm>
        </p:spPr>
        <p:txBody>
          <a:body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F570A20D-9FD8-4251-A734-1127FF21ADB2}" type="datetime1">
              <a:rPr lang="de-CH" noProof="0" smtClean="0"/>
              <a:t>11.05.2024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9" name="Bildplatzhalter 10">
            <a:extLst>
              <a:ext uri="{FF2B5EF4-FFF2-40B4-BE49-F238E27FC236}">
                <a16:creationId xmlns:a16="http://schemas.microsoft.com/office/drawing/2014/main" id="{1AAB6914-2518-430D-BF4C-14EA51B61410}"/>
              </a:ext>
            </a:extLst>
          </p:cNvPr>
          <p:cNvSpPr>
            <a:spLocks noGrp="1"/>
          </p:cNvSpPr>
          <p:nvPr>
            <p:ph type="pic" sz="quarter" idx="14"/>
          </p:nvPr>
        </p:nvSpPr>
        <p:spPr>
          <a:xfrm>
            <a:off x="6204162" y="1412875"/>
            <a:ext cx="5256000" cy="3420000"/>
          </a:xfrm>
        </p:spPr>
        <p:txBody>
          <a:bodyPr tIns="900000"/>
          <a:lstStyle>
            <a:lvl1pPr marL="0" indent="0" algn="ctr">
              <a:buNone/>
              <a:defRPr/>
            </a:lvl1pPr>
          </a:lstStyle>
          <a:p>
            <a:r>
              <a:rPr lang="de-DE" noProof="0"/>
              <a:t>Bild durch Klicken auf Symbol hinzufügen</a:t>
            </a:r>
            <a:endParaRPr lang="de-CH" noProof="0"/>
          </a:p>
        </p:txBody>
      </p:sp>
      <p:sp>
        <p:nvSpPr>
          <p:cNvPr id="12" name="Inhaltsplatzhalter 2">
            <a:extLst>
              <a:ext uri="{FF2B5EF4-FFF2-40B4-BE49-F238E27FC236}">
                <a16:creationId xmlns:a16="http://schemas.microsoft.com/office/drawing/2014/main" id="{5092EEFB-079B-4C38-A665-E52B9837601B}"/>
              </a:ext>
            </a:extLst>
          </p:cNvPr>
          <p:cNvSpPr>
            <a:spLocks noGrp="1"/>
          </p:cNvSpPr>
          <p:nvPr>
            <p:ph idx="15"/>
          </p:nvPr>
        </p:nvSpPr>
        <p:spPr>
          <a:xfrm>
            <a:off x="6204162" y="5121800"/>
            <a:ext cx="5256001" cy="1152000"/>
          </a:xfrm>
        </p:spPr>
        <p:txBody>
          <a:body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pic>
        <p:nvPicPr>
          <p:cNvPr id="13" name="Grafik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0982" y="6462103"/>
            <a:ext cx="1259439" cy="336682"/>
          </a:xfrm>
          <a:prstGeom prst="rect">
            <a:avLst/>
          </a:prstGeom>
        </p:spPr>
      </p:pic>
      <p:sp>
        <p:nvSpPr>
          <p:cNvPr id="14"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3302314" y="6522444"/>
            <a:ext cx="6310448" cy="216000"/>
          </a:xfrm>
          <a:prstGeom prst="rect">
            <a:avLst/>
          </a:prstGeom>
        </p:spPr>
        <p:txBody>
          <a:bodyPr/>
          <a:lstStyle>
            <a:lvl1pPr>
              <a:defRPr sz="900">
                <a:latin typeface="Segoe UI" panose="020B0502040204020203" pitchFamily="34" charset="0"/>
                <a:cs typeface="Segoe UI" panose="020B0502040204020203" pitchFamily="34" charset="0"/>
              </a:defRPr>
            </a:lvl1pPr>
          </a:lstStyle>
          <a:p>
            <a:r>
              <a:rPr lang="de-DE" dirty="0" err="1"/>
              <a:t>Reliability</a:t>
            </a:r>
            <a:r>
              <a:rPr lang="de-DE" dirty="0"/>
              <a:t> </a:t>
            </a:r>
            <a:r>
              <a:rPr lang="de-DE" dirty="0" err="1"/>
              <a:t>and</a:t>
            </a:r>
            <a:r>
              <a:rPr lang="de-DE" dirty="0"/>
              <a:t> </a:t>
            </a:r>
            <a:r>
              <a:rPr lang="de-DE" dirty="0" err="1"/>
              <a:t>Risk</a:t>
            </a:r>
            <a:r>
              <a:rPr lang="de-DE" dirty="0"/>
              <a:t> Engineering Laboratory / </a:t>
            </a:r>
            <a:r>
              <a:rPr lang="de-DE" dirty="0" err="1"/>
              <a:t>Empa</a:t>
            </a:r>
            <a:r>
              <a:rPr lang="de-DE" dirty="0"/>
              <a:t> Urban Energy Systems Laboratory</a:t>
            </a:r>
            <a:endParaRPr lang="de-CH" dirty="0"/>
          </a:p>
        </p:txBody>
      </p:sp>
    </p:spTree>
    <p:extLst>
      <p:ext uri="{BB962C8B-B14F-4D97-AF65-F5344CB8AC3E}">
        <p14:creationId xmlns:p14="http://schemas.microsoft.com/office/powerpoint/2010/main" val="1085750778"/>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3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Titelmasterformat durch Klicken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6" y="4166439"/>
            <a:ext cx="10728327" cy="2124401"/>
          </a:xfrm>
        </p:spPr>
        <p:txBody>
          <a:bodyPr/>
          <a:lstStyle/>
          <a:p>
            <a:pPr lvl="0"/>
            <a:r>
              <a:rPr lang="de-DE" noProof="0"/>
              <a:t>Formatvorlagen des Textmasters bearbeiten</a:t>
            </a:r>
          </a:p>
          <a:p>
            <a:pPr lvl="1"/>
            <a:r>
              <a:rPr lang="de-DE" noProof="0"/>
              <a:t>Zweite Ebene</a:t>
            </a:r>
          </a:p>
          <a:p>
            <a:pPr lvl="2"/>
            <a:r>
              <a:rPr lang="de-DE" noProof="0"/>
              <a:t>Dritte Ebene</a:t>
            </a:r>
          </a:p>
          <a:p>
            <a:pPr lvl="3"/>
            <a:r>
              <a:rPr lang="de-DE" noProof="0"/>
              <a:t>Vierte Ebene</a:t>
            </a:r>
          </a:p>
          <a:p>
            <a:pPr lvl="4"/>
            <a:r>
              <a:rPr lang="de-DE" noProof="0"/>
              <a:t>Fünfte Ebene</a:t>
            </a:r>
            <a:endParaRPr lang="de-CH" noProof="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BB5F4EA9-B322-4AC6-9ED4-333F1AAC8416}" type="datetime1">
              <a:rPr lang="de-CH" noProof="0" smtClean="0"/>
              <a:t>11.05.2024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11" name="Bildplatzhalter 10">
            <a:extLst>
              <a:ext uri="{FF2B5EF4-FFF2-40B4-BE49-F238E27FC236}">
                <a16:creationId xmlns:a16="http://schemas.microsoft.com/office/drawing/2014/main" id="{221A3BAE-B19D-4390-B4A5-2C8A2CC87C59}"/>
              </a:ext>
            </a:extLst>
          </p:cNvPr>
          <p:cNvSpPr>
            <a:spLocks noGrp="1"/>
          </p:cNvSpPr>
          <p:nvPr>
            <p:ph type="pic" sz="quarter" idx="13"/>
          </p:nvPr>
        </p:nvSpPr>
        <p:spPr>
          <a:xfrm>
            <a:off x="731838" y="1412875"/>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3" name="Bildplatzhalter 10">
            <a:extLst>
              <a:ext uri="{FF2B5EF4-FFF2-40B4-BE49-F238E27FC236}">
                <a16:creationId xmlns:a16="http://schemas.microsoft.com/office/drawing/2014/main" id="{36793346-BF6B-42A8-ADE0-3AA3DC3B239A}"/>
              </a:ext>
            </a:extLst>
          </p:cNvPr>
          <p:cNvSpPr>
            <a:spLocks noGrp="1"/>
          </p:cNvSpPr>
          <p:nvPr>
            <p:ph type="pic" sz="quarter" idx="16"/>
          </p:nvPr>
        </p:nvSpPr>
        <p:spPr>
          <a:xfrm>
            <a:off x="8040162" y="1414800"/>
            <a:ext cx="3420000" cy="2484000"/>
          </a:xfrm>
        </p:spPr>
        <p:txBody>
          <a:bodyPr tIns="360000"/>
          <a:lstStyle>
            <a:lvl1pPr marL="0" indent="0" algn="ctr">
              <a:buNone/>
              <a:defRPr/>
            </a:lvl1pPr>
          </a:lstStyle>
          <a:p>
            <a:r>
              <a:rPr lang="de-DE" noProof="0"/>
              <a:t>Bild durch Klicken auf Symbol hinzufügen</a:t>
            </a:r>
            <a:endParaRPr lang="de-CH" noProof="0"/>
          </a:p>
        </p:txBody>
      </p:sp>
      <p:sp>
        <p:nvSpPr>
          <p:cNvPr id="14" name="Bildplatzhalter 10">
            <a:extLst>
              <a:ext uri="{FF2B5EF4-FFF2-40B4-BE49-F238E27FC236}">
                <a16:creationId xmlns:a16="http://schemas.microsoft.com/office/drawing/2014/main" id="{FE637F68-618E-43EB-B240-4BFA26852FC5}"/>
              </a:ext>
            </a:extLst>
          </p:cNvPr>
          <p:cNvSpPr>
            <a:spLocks noGrp="1"/>
          </p:cNvSpPr>
          <p:nvPr>
            <p:ph type="pic" sz="quarter" idx="17"/>
          </p:nvPr>
        </p:nvSpPr>
        <p:spPr>
          <a:xfrm>
            <a:off x="4385999" y="1414800"/>
            <a:ext cx="3420000" cy="2484000"/>
          </a:xfrm>
        </p:spPr>
        <p:txBody>
          <a:bodyPr tIns="360000"/>
          <a:lstStyle>
            <a:lvl1pPr marL="0" indent="0" algn="ctr">
              <a:buNone/>
              <a:defRPr/>
            </a:lvl1pPr>
          </a:lstStyle>
          <a:p>
            <a:r>
              <a:rPr lang="de-DE" noProof="0"/>
              <a:t>Bild durch Klicken auf Symbol hinzufügen</a:t>
            </a:r>
            <a:endParaRPr lang="de-CH" noProof="0"/>
          </a:p>
        </p:txBody>
      </p:sp>
      <p:pic>
        <p:nvPicPr>
          <p:cNvPr id="12" name="Grafik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0982" y="6462103"/>
            <a:ext cx="1259439" cy="336682"/>
          </a:xfrm>
          <a:prstGeom prst="rect">
            <a:avLst/>
          </a:prstGeom>
        </p:spPr>
      </p:pic>
      <p:sp>
        <p:nvSpPr>
          <p:cNvPr id="1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3302314" y="6522444"/>
            <a:ext cx="6310448" cy="216000"/>
          </a:xfrm>
          <a:prstGeom prst="rect">
            <a:avLst/>
          </a:prstGeom>
        </p:spPr>
        <p:txBody>
          <a:bodyPr/>
          <a:lstStyle>
            <a:lvl1pPr>
              <a:defRPr sz="900">
                <a:latin typeface="Segoe UI" panose="020B0502040204020203" pitchFamily="34" charset="0"/>
                <a:cs typeface="Segoe UI" panose="020B0502040204020203" pitchFamily="34" charset="0"/>
              </a:defRPr>
            </a:lvl1pPr>
          </a:lstStyle>
          <a:p>
            <a:r>
              <a:rPr lang="de-DE" dirty="0" err="1"/>
              <a:t>Reliability</a:t>
            </a:r>
            <a:r>
              <a:rPr lang="de-DE" dirty="0"/>
              <a:t> </a:t>
            </a:r>
            <a:r>
              <a:rPr lang="de-DE" dirty="0" err="1"/>
              <a:t>and</a:t>
            </a:r>
            <a:r>
              <a:rPr lang="de-DE" dirty="0"/>
              <a:t> </a:t>
            </a:r>
            <a:r>
              <a:rPr lang="de-DE" dirty="0" err="1"/>
              <a:t>Risk</a:t>
            </a:r>
            <a:r>
              <a:rPr lang="de-DE" dirty="0"/>
              <a:t> Engineering Laboratory / </a:t>
            </a:r>
            <a:r>
              <a:rPr lang="de-DE" dirty="0" err="1"/>
              <a:t>Empa</a:t>
            </a:r>
            <a:r>
              <a:rPr lang="de-DE" dirty="0"/>
              <a:t> Urban Energy Systems Laboratory</a:t>
            </a:r>
            <a:endParaRPr lang="de-CH" dirty="0"/>
          </a:p>
        </p:txBody>
      </p:sp>
    </p:spTree>
    <p:extLst>
      <p:ext uri="{BB962C8B-B14F-4D97-AF65-F5344CB8AC3E}">
        <p14:creationId xmlns:p14="http://schemas.microsoft.com/office/powerpoint/2010/main" val="2252988954"/>
      </p:ext>
    </p:extLst>
  </p:cSld>
  <p:clrMapOvr>
    <a:masterClrMapping/>
  </p:clrMapOvr>
  <p:extLst>
    <p:ext uri="{DCECCB84-F9BA-43D5-87BE-67443E8EF086}">
      <p15:sldGuideLst xmlns:p15="http://schemas.microsoft.com/office/powerpoint/2012/main">
        <p15:guide id="1" orient="horz" pos="395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Tabell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a:t>Titelmasterformat durch Klicken bearbeiten</a:t>
            </a:r>
            <a:endParaRPr lang="de-CH" noProof="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a:xfrm>
            <a:off x="731837" y="1412875"/>
            <a:ext cx="10728325" cy="396000"/>
          </a:xfrm>
        </p:spPr>
        <p:txBody>
          <a:bodyPr/>
          <a:lstStyle>
            <a:lvl1pPr marL="0" indent="0">
              <a:buNone/>
              <a:defRPr b="1"/>
            </a:lvl1pPr>
            <a:lvl2pPr marL="266700" indent="0">
              <a:buNone/>
              <a:defRPr b="1"/>
            </a:lvl2pPr>
            <a:lvl3pPr marL="538163" indent="0">
              <a:buNone/>
              <a:defRPr b="1"/>
            </a:lvl3pPr>
            <a:lvl4pPr marL="804862" indent="0">
              <a:buNone/>
              <a:defRPr b="1"/>
            </a:lvl4pPr>
            <a:lvl5pPr marL="1076325" indent="0">
              <a:buNone/>
              <a:defRPr b="1"/>
            </a:lvl5pPr>
          </a:lstStyle>
          <a:p>
            <a:pPr lvl="0"/>
            <a:r>
              <a:rPr lang="de-DE" noProof="0"/>
              <a:t>Formatvorlagen des Textmasters bearbeiten</a:t>
            </a:r>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p>
            <a:fld id="{CFD59B2A-9722-4479-8974-FDB801910172}" type="datetime1">
              <a:rPr lang="de-CH" noProof="0" smtClean="0"/>
              <a:t>11.05.2024</a:t>
            </a:fld>
            <a:endParaRPr lang="de-CH" noProof="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p>
            <a:fld id="{5ACA52AF-F19D-405C-AD5F-7D94B96A5CC3}" type="slidenum">
              <a:rPr lang="de-CH" noProof="0" smtClean="0"/>
              <a:t>‹Nr.›</a:t>
            </a:fld>
            <a:endParaRPr lang="de-CH" noProof="0"/>
          </a:p>
        </p:txBody>
      </p:sp>
      <p:pic>
        <p:nvPicPr>
          <p:cNvPr id="7" name="Grafik 6">
            <a:extLst>
              <a:ext uri="{FF2B5EF4-FFF2-40B4-BE49-F238E27FC236}">
                <a16:creationId xmlns:a16="http://schemas.microsoft.com/office/drawing/2014/main" id="{7F7C476A-2849-4D68-9FA2-3A5CFC13C83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7" y="6507088"/>
            <a:ext cx="984462" cy="162000"/>
          </a:xfrm>
          <a:prstGeom prst="rect">
            <a:avLst/>
          </a:prstGeom>
        </p:spPr>
      </p:pic>
      <p:sp>
        <p:nvSpPr>
          <p:cNvPr id="9" name="Tabellenplatzhalter 8">
            <a:extLst>
              <a:ext uri="{FF2B5EF4-FFF2-40B4-BE49-F238E27FC236}">
                <a16:creationId xmlns:a16="http://schemas.microsoft.com/office/drawing/2014/main" id="{A1D947E6-CC00-458E-BDE1-B0877E30333C}"/>
              </a:ext>
            </a:extLst>
          </p:cNvPr>
          <p:cNvSpPr>
            <a:spLocks noGrp="1"/>
          </p:cNvSpPr>
          <p:nvPr>
            <p:ph type="tbl" sz="quarter" idx="13"/>
          </p:nvPr>
        </p:nvSpPr>
        <p:spPr>
          <a:xfrm>
            <a:off x="731838" y="2061398"/>
            <a:ext cx="10728325" cy="4212401"/>
          </a:xfrm>
        </p:spPr>
        <p:txBody>
          <a:bodyPr tIns="1260000"/>
          <a:lstStyle>
            <a:lvl1pPr marL="0" indent="0" algn="ctr">
              <a:spcBef>
                <a:spcPts val="0"/>
              </a:spcBef>
              <a:buNone/>
              <a:defRPr sz="1400"/>
            </a:lvl1pPr>
          </a:lstStyle>
          <a:p>
            <a:r>
              <a:rPr lang="de-DE" noProof="0"/>
              <a:t>Tabelle durch Klicken auf Symbol hinzufügen</a:t>
            </a:r>
            <a:endParaRPr lang="de-CH" noProof="0"/>
          </a:p>
        </p:txBody>
      </p:sp>
      <p:pic>
        <p:nvPicPr>
          <p:cNvPr id="10" name="Grafik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90982" y="6462103"/>
            <a:ext cx="1259439" cy="336682"/>
          </a:xfrm>
          <a:prstGeom prst="rect">
            <a:avLst/>
          </a:prstGeom>
        </p:spPr>
      </p:pic>
      <p:sp>
        <p:nvSpPr>
          <p:cNvPr id="11"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3302314" y="6522444"/>
            <a:ext cx="6310448" cy="216000"/>
          </a:xfrm>
          <a:prstGeom prst="rect">
            <a:avLst/>
          </a:prstGeom>
        </p:spPr>
        <p:txBody>
          <a:bodyPr/>
          <a:lstStyle>
            <a:lvl1pPr>
              <a:defRPr sz="900">
                <a:latin typeface="Segoe UI" panose="020B0502040204020203" pitchFamily="34" charset="0"/>
                <a:cs typeface="Segoe UI" panose="020B0502040204020203" pitchFamily="34" charset="0"/>
              </a:defRPr>
            </a:lvl1pPr>
          </a:lstStyle>
          <a:p>
            <a:r>
              <a:rPr lang="de-DE" dirty="0" err="1"/>
              <a:t>Reliability</a:t>
            </a:r>
            <a:r>
              <a:rPr lang="de-DE" dirty="0"/>
              <a:t> </a:t>
            </a:r>
            <a:r>
              <a:rPr lang="de-DE" dirty="0" err="1"/>
              <a:t>and</a:t>
            </a:r>
            <a:r>
              <a:rPr lang="de-DE" dirty="0"/>
              <a:t> </a:t>
            </a:r>
            <a:r>
              <a:rPr lang="de-DE" dirty="0" err="1"/>
              <a:t>Risk</a:t>
            </a:r>
            <a:r>
              <a:rPr lang="de-DE" dirty="0"/>
              <a:t> Engineering Laboratory / </a:t>
            </a:r>
            <a:r>
              <a:rPr lang="de-DE" dirty="0" err="1"/>
              <a:t>Empa</a:t>
            </a:r>
            <a:r>
              <a:rPr lang="de-DE" dirty="0"/>
              <a:t> Urban Energy Systems Laboratory</a:t>
            </a:r>
            <a:endParaRPr lang="de-CH" dirty="0"/>
          </a:p>
        </p:txBody>
      </p:sp>
    </p:spTree>
    <p:extLst>
      <p:ext uri="{BB962C8B-B14F-4D97-AF65-F5344CB8AC3E}">
        <p14:creationId xmlns:p14="http://schemas.microsoft.com/office/powerpoint/2010/main" val="2928661315"/>
      </p:ext>
    </p:extLst>
  </p:cSld>
  <p:clrMapOvr>
    <a:masterClrMapping/>
  </p:clrMapOvr>
  <p:extLst>
    <p:ext uri="{DCECCB84-F9BA-43D5-87BE-67443E8EF086}">
      <p15:sldGuideLst xmlns:p15="http://schemas.microsoft.com/office/powerpoint/2012/main">
        <p15:guide id="1" orient="horz" pos="395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02">
    <p:spTree>
      <p:nvGrpSpPr>
        <p:cNvPr id="1" name=""/>
        <p:cNvGrpSpPr/>
        <p:nvPr/>
      </p:nvGrpSpPr>
      <p:grpSpPr>
        <a:xfrm>
          <a:off x="0" y="0"/>
          <a:ext cx="0" cy="0"/>
          <a:chOff x="0" y="0"/>
          <a:chExt cx="0" cy="0"/>
        </a:xfrm>
      </p:grpSpPr>
      <p:sp>
        <p:nvSpPr>
          <p:cNvPr id="11" name="Bildplatzhalter 4">
            <a:extLst>
              <a:ext uri="{FF2B5EF4-FFF2-40B4-BE49-F238E27FC236}">
                <a16:creationId xmlns:a16="http://schemas.microsoft.com/office/drawing/2014/main" id="{8A01615F-450E-43D0-B554-DA3FBD48DF34}"/>
              </a:ext>
            </a:extLst>
          </p:cNvPr>
          <p:cNvSpPr>
            <a:spLocks noGrp="1"/>
          </p:cNvSpPr>
          <p:nvPr>
            <p:ph type="pic" sz="quarter" idx="11"/>
          </p:nvPr>
        </p:nvSpPr>
        <p:spPr>
          <a:xfrm>
            <a:off x="731838" y="1016000"/>
            <a:ext cx="10728325" cy="5256000"/>
          </a:xfrm>
        </p:spPr>
        <p:txBody>
          <a:bodyPr lIns="0" tIns="0" rIns="558000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6504000" y="2957494"/>
            <a:ext cx="5688000" cy="2268000"/>
          </a:xfrm>
          <a:solidFill>
            <a:schemeClr val="accent6"/>
          </a:solidFill>
        </p:spPr>
        <p:txBody>
          <a:bodyPr lIns="324000" tIns="252000" anchor="t" anchorCtr="0"/>
          <a:lstStyle>
            <a:lvl1pPr algn="l">
              <a:lnSpc>
                <a:spcPct val="100000"/>
              </a:lnSpc>
              <a:defRPr sz="3600">
                <a:solidFill>
                  <a:schemeClr val="bg1"/>
                </a:solidFill>
              </a:defRPr>
            </a:lvl1pPr>
          </a:lstStyle>
          <a:p>
            <a:r>
              <a:rPr lang="de-DE" noProof="0"/>
              <a:t>Titelmasterformat durch Klicken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
        <p:nvSpPr>
          <p:cNvPr id="9" name="Textplatzhalter 3">
            <a:extLst>
              <a:ext uri="{FF2B5EF4-FFF2-40B4-BE49-F238E27FC236}">
                <a16:creationId xmlns:a16="http://schemas.microsoft.com/office/drawing/2014/main" id="{003A487C-8977-4264-A8A1-D6C1DB604682}"/>
              </a:ext>
            </a:extLst>
          </p:cNvPr>
          <p:cNvSpPr>
            <a:spLocks noGrp="1"/>
          </p:cNvSpPr>
          <p:nvPr>
            <p:ph type="body" sz="quarter" idx="13"/>
          </p:nvPr>
        </p:nvSpPr>
        <p:spPr>
          <a:xfrm>
            <a:off x="6845210" y="4639666"/>
            <a:ext cx="4320000" cy="468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Formatvorlagen des Textmasters bearbeiten</a:t>
            </a:r>
          </a:p>
        </p:txBody>
      </p:sp>
      <p:sp>
        <p:nvSpPr>
          <p:cNvPr id="13" name="Bildplatzhalter 8">
            <a:extLst>
              <a:ext uri="{FF2B5EF4-FFF2-40B4-BE49-F238E27FC236}">
                <a16:creationId xmlns:a16="http://schemas.microsoft.com/office/drawing/2014/main" id="{E91D3734-CD8F-4F94-A813-570EF31C4732}"/>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547D2927-4A99-4714-8EBA-F773EAA26308}"/>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100241141"/>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hlussfolie">
    <p:bg>
      <p:bgPr>
        <a:solidFill>
          <a:schemeClr val="bg1"/>
        </a:solidFill>
        <a:effectLst/>
      </p:bgPr>
    </p:bg>
    <p:spTree>
      <p:nvGrpSpPr>
        <p:cNvPr id="1" name=""/>
        <p:cNvGrpSpPr/>
        <p:nvPr/>
      </p:nvGrpSpPr>
      <p:grpSpPr>
        <a:xfrm>
          <a:off x="0" y="0"/>
          <a:ext cx="0" cy="0"/>
          <a:chOff x="0" y="0"/>
          <a:chExt cx="0" cy="0"/>
        </a:xfrm>
      </p:grpSpPr>
      <p:sp>
        <p:nvSpPr>
          <p:cNvPr id="20" name="Inhaltsplatzhalter 2">
            <a:extLst>
              <a:ext uri="{FF2B5EF4-FFF2-40B4-BE49-F238E27FC236}">
                <a16:creationId xmlns:a16="http://schemas.microsoft.com/office/drawing/2014/main" id="{394B20FF-3667-40DF-92A1-C6CF3BBCA26D}"/>
              </a:ext>
            </a:extLst>
          </p:cNvPr>
          <p:cNvSpPr>
            <a:spLocks noGrp="1"/>
          </p:cNvSpPr>
          <p:nvPr>
            <p:ph idx="1"/>
          </p:nvPr>
        </p:nvSpPr>
        <p:spPr>
          <a:xfrm>
            <a:off x="731837" y="2135492"/>
            <a:ext cx="10728325" cy="3960000"/>
          </a:xfrm>
        </p:spPr>
        <p:txBody>
          <a:bodyPr/>
          <a:lstStyle>
            <a:lvl1pPr marL="0" indent="0">
              <a:spcBef>
                <a:spcPts val="0"/>
              </a:spcBef>
              <a:buNone/>
              <a:defRPr>
                <a:solidFill>
                  <a:schemeClr val="tx1"/>
                </a:solidFill>
              </a:defRPr>
            </a:lvl1pPr>
            <a:lvl2pPr marL="266700" indent="0">
              <a:buNone/>
              <a:defRPr>
                <a:solidFill>
                  <a:schemeClr val="bg1"/>
                </a:solidFill>
              </a:defRPr>
            </a:lvl2pPr>
            <a:lvl3pPr marL="540000" indent="0">
              <a:buNone/>
              <a:defRPr>
                <a:solidFill>
                  <a:schemeClr val="bg1"/>
                </a:solidFill>
              </a:defRPr>
            </a:lvl3pPr>
            <a:lvl4pPr marL="808537" indent="0">
              <a:buNone/>
              <a:defRPr>
                <a:solidFill>
                  <a:schemeClr val="bg1"/>
                </a:solidFill>
              </a:defRPr>
            </a:lvl4pPr>
            <a:lvl5pPr marL="1080000" indent="0">
              <a:buNone/>
              <a:defRPr>
                <a:solidFill>
                  <a:schemeClr val="bg1"/>
                </a:solidFill>
              </a:defRPr>
            </a:lvl5pPr>
          </a:lstStyle>
          <a:p>
            <a:pPr lvl="0"/>
            <a:r>
              <a:rPr lang="de-DE" noProof="0"/>
              <a:t>Formatvorlagen des Textmasters bearbeiten</a:t>
            </a:r>
          </a:p>
        </p:txBody>
      </p:sp>
      <p:sp>
        <p:nvSpPr>
          <p:cNvPr id="21" name="Bildplatzhalter 8">
            <a:extLst>
              <a:ext uri="{FF2B5EF4-FFF2-40B4-BE49-F238E27FC236}">
                <a16:creationId xmlns:a16="http://schemas.microsoft.com/office/drawing/2014/main" id="{794484F1-3B7F-46CE-AD0B-2310A557A990}"/>
              </a:ext>
            </a:extLst>
          </p:cNvPr>
          <p:cNvSpPr>
            <a:spLocks noGrp="1"/>
          </p:cNvSpPr>
          <p:nvPr>
            <p:ph type="pic" sz="quarter" idx="12"/>
          </p:nvPr>
        </p:nvSpPr>
        <p:spPr>
          <a:xfrm>
            <a:off x="10200163" y="6489088"/>
            <a:ext cx="1260000" cy="180000"/>
          </a:xfrm>
        </p:spPr>
        <p:txBody>
          <a:bodyPr/>
          <a:lstStyle>
            <a:lvl1pPr marL="0" indent="0" algn="l">
              <a:buNone/>
              <a:defRPr sz="700">
                <a:solidFill>
                  <a:schemeClr val="tx1"/>
                </a:solidFill>
              </a:defRPr>
            </a:lvl1pPr>
          </a:lstStyle>
          <a:p>
            <a:r>
              <a:rPr lang="de-DE" noProof="0"/>
              <a:t>Bild durch Klicken auf Symbol hinzufügen</a:t>
            </a:r>
            <a:endParaRPr lang="de-CH" noProof="0"/>
          </a:p>
        </p:txBody>
      </p:sp>
      <p:pic>
        <p:nvPicPr>
          <p:cNvPr id="22" name="Grafik 21">
            <a:extLst>
              <a:ext uri="{FF2B5EF4-FFF2-40B4-BE49-F238E27FC236}">
                <a16:creationId xmlns:a16="http://schemas.microsoft.com/office/drawing/2014/main" id="{F900572E-A73E-42BE-96FA-38ADC4E79F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Tree>
    <p:extLst>
      <p:ext uri="{BB962C8B-B14F-4D97-AF65-F5344CB8AC3E}">
        <p14:creationId xmlns:p14="http://schemas.microsoft.com/office/powerpoint/2010/main" val="1752670339"/>
      </p:ext>
    </p:extLst>
  </p:cSld>
  <p:clrMapOvr>
    <a:masterClrMapping/>
  </p:clrMapOvr>
  <p:extLst>
    <p:ext uri="{DCECCB84-F9BA-43D5-87BE-67443E8EF086}">
      <p15:sldGuideLst xmlns:p15="http://schemas.microsoft.com/office/powerpoint/2012/main">
        <p15:guide id="1" pos="6698">
          <p15:clr>
            <a:srgbClr val="FBAE40"/>
          </p15:clr>
        </p15:guide>
        <p15:guide id="3" orient="horz" pos="640">
          <p15:clr>
            <a:srgbClr val="FBAE40"/>
          </p15:clr>
        </p15:guide>
        <p15:guide id="4" orient="horz" pos="39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03">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2D94F76-218E-49F2-87F8-05982912ED18}"/>
              </a:ext>
            </a:extLst>
          </p:cNvPr>
          <p:cNvSpPr/>
          <p:nvPr userDrawn="1"/>
        </p:nvSpPr>
        <p:spPr>
          <a:xfrm>
            <a:off x="731838" y="1016000"/>
            <a:ext cx="10728325" cy="5257800"/>
          </a:xfrm>
          <a:prstGeom prst="rect">
            <a:avLst/>
          </a:prstGeom>
          <a:solidFill>
            <a:srgbClr val="8E67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1" y="1940405"/>
            <a:ext cx="10188000" cy="3960000"/>
          </a:xfrm>
          <a:solidFill>
            <a:schemeClr val="accent3"/>
          </a:solidFill>
          <a:ln>
            <a:noFill/>
          </a:ln>
        </p:spPr>
        <p:txBody>
          <a:bodyPr lIns="1080000" tIns="252000" anchor="t" anchorCtr="0"/>
          <a:lstStyle>
            <a:lvl1pPr algn="l">
              <a:lnSpc>
                <a:spcPct val="100000"/>
              </a:lnSpc>
              <a:defRPr sz="3600">
                <a:solidFill>
                  <a:schemeClr val="bg1"/>
                </a:solidFill>
              </a:defRPr>
            </a:lvl1pPr>
          </a:lstStyle>
          <a:p>
            <a:r>
              <a:rPr lang="de-DE" noProof="0"/>
              <a:t>Titelmasterformat durch Klicken bearbeiten</a:t>
            </a:r>
            <a:endParaRPr lang="de-CH" noProof="0" dirty="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
        <p:nvSpPr>
          <p:cNvPr id="7" name="Textplatzhalter 3">
            <a:extLst>
              <a:ext uri="{FF2B5EF4-FFF2-40B4-BE49-F238E27FC236}">
                <a16:creationId xmlns:a16="http://schemas.microsoft.com/office/drawing/2014/main" id="{0503E57F-F89F-431B-8D38-7CC97B7C201A}"/>
              </a:ext>
            </a:extLst>
          </p:cNvPr>
          <p:cNvSpPr>
            <a:spLocks noGrp="1"/>
          </p:cNvSpPr>
          <p:nvPr>
            <p:ph type="body" sz="quarter" idx="13"/>
          </p:nvPr>
        </p:nvSpPr>
        <p:spPr>
          <a:xfrm>
            <a:off x="1078516" y="4217884"/>
            <a:ext cx="864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Formatvorlagen des Textmasters bearbeiten</a:t>
            </a:r>
          </a:p>
        </p:txBody>
      </p:sp>
      <p:sp>
        <p:nvSpPr>
          <p:cNvPr id="12" name="Bildplatzhalter 8">
            <a:extLst>
              <a:ext uri="{FF2B5EF4-FFF2-40B4-BE49-F238E27FC236}">
                <a16:creationId xmlns:a16="http://schemas.microsoft.com/office/drawing/2014/main" id="{1BEB6197-C509-4752-B57E-CEE955F5D926}"/>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8" name="Textplatzhalter 5">
            <a:extLst>
              <a:ext uri="{FF2B5EF4-FFF2-40B4-BE49-F238E27FC236}">
                <a16:creationId xmlns:a16="http://schemas.microsoft.com/office/drawing/2014/main" id="{4ADF7DEC-21BD-45CA-9E91-B9F58A69F621}"/>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3924069494"/>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folie 0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731837" y="1016000"/>
            <a:ext cx="10728326" cy="5256000"/>
          </a:xfrm>
          <a:solidFill>
            <a:schemeClr val="accent6"/>
          </a:solidFill>
          <a:ln>
            <a:noFill/>
          </a:ln>
        </p:spPr>
        <p:txBody>
          <a:bodyPr lIns="324000" tIns="1152000" anchor="t" anchorCtr="0"/>
          <a:lstStyle>
            <a:lvl1pPr algn="l">
              <a:lnSpc>
                <a:spcPct val="100000"/>
              </a:lnSpc>
              <a:defRPr sz="3600">
                <a:solidFill>
                  <a:schemeClr val="bg1"/>
                </a:solidFill>
              </a:defRPr>
            </a:lvl1pPr>
          </a:lstStyle>
          <a:p>
            <a:r>
              <a:rPr lang="de-DE" noProof="0"/>
              <a:t>Titelmasterformat durch Klicken bearbeiten</a:t>
            </a:r>
            <a:endParaRPr lang="de-CH" noProof="0"/>
          </a:p>
        </p:txBody>
      </p:sp>
      <p:pic>
        <p:nvPicPr>
          <p:cNvPr id="10" name="Grafik 9">
            <a:extLst>
              <a:ext uri="{FF2B5EF4-FFF2-40B4-BE49-F238E27FC236}">
                <a16:creationId xmlns:a16="http://schemas.microsoft.com/office/drawing/2014/main" id="{0EE7317F-7892-4B0F-BA41-44765BB93F0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31838" y="360538"/>
            <a:ext cx="1765565" cy="288000"/>
          </a:xfrm>
          <a:prstGeom prst="rect">
            <a:avLst/>
          </a:prstGeom>
        </p:spPr>
      </p:pic>
      <p:sp>
        <p:nvSpPr>
          <p:cNvPr id="6" name="Textplatzhalter 3">
            <a:extLst>
              <a:ext uri="{FF2B5EF4-FFF2-40B4-BE49-F238E27FC236}">
                <a16:creationId xmlns:a16="http://schemas.microsoft.com/office/drawing/2014/main" id="{5FCAD79B-EF47-46A0-9575-229F3DAA72F5}"/>
              </a:ext>
            </a:extLst>
          </p:cNvPr>
          <p:cNvSpPr>
            <a:spLocks noGrp="1"/>
          </p:cNvSpPr>
          <p:nvPr>
            <p:ph type="body" sz="quarter" idx="13"/>
          </p:nvPr>
        </p:nvSpPr>
        <p:spPr>
          <a:xfrm>
            <a:off x="1078515" y="4575276"/>
            <a:ext cx="10044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Formatvorlagen des Textmasters bearbeiten</a:t>
            </a:r>
          </a:p>
        </p:txBody>
      </p:sp>
      <p:sp>
        <p:nvSpPr>
          <p:cNvPr id="8" name="Bildplatzhalter 8">
            <a:extLst>
              <a:ext uri="{FF2B5EF4-FFF2-40B4-BE49-F238E27FC236}">
                <a16:creationId xmlns:a16="http://schemas.microsoft.com/office/drawing/2014/main" id="{72236FC6-C8FF-43C1-86B9-BF112345926F}"/>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7" name="Textplatzhalter 5">
            <a:extLst>
              <a:ext uri="{FF2B5EF4-FFF2-40B4-BE49-F238E27FC236}">
                <a16:creationId xmlns:a16="http://schemas.microsoft.com/office/drawing/2014/main" id="{789A3267-E086-4EC3-A0BB-F8ECD01A5C7E}"/>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732532068"/>
      </p:ext>
    </p:extLst>
  </p:cSld>
  <p:clrMapOvr>
    <a:masterClrMapping/>
  </p:clrMapOvr>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folie 04 – Uni Zürich">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EB061823-3F7A-48C8-8477-B410C18AC1B7}"/>
              </a:ext>
            </a:extLst>
          </p:cNvPr>
          <p:cNvSpPr>
            <a:spLocks noGrp="1"/>
          </p:cNvSpPr>
          <p:nvPr>
            <p:ph type="pic" sz="quarter" idx="11"/>
          </p:nvPr>
        </p:nvSpPr>
        <p:spPr>
          <a:xfrm>
            <a:off x="731838" y="1016000"/>
            <a:ext cx="10728325" cy="5256000"/>
          </a:xfrm>
        </p:spPr>
        <p:txBody>
          <a:bodyPr lIns="5580000" tIns="0" rIns="0" anchor="ctr" anchorCtr="0"/>
          <a:lstStyle>
            <a:lvl1pPr marL="0" indent="0" algn="ctr">
              <a:buNone/>
              <a:defRPr/>
            </a:lvl1pPr>
          </a:lstStyle>
          <a:p>
            <a:r>
              <a:rPr lang="de-DE" noProof="0"/>
              <a:t>Bild durch Klicken auf Symbol hinzufügen</a:t>
            </a:r>
            <a:endParaRPr lang="de-CH" noProof="0"/>
          </a:p>
        </p:txBody>
      </p:sp>
      <p:sp>
        <p:nvSpPr>
          <p:cNvPr id="2" name="Titel 1">
            <a:extLst>
              <a:ext uri="{FF2B5EF4-FFF2-40B4-BE49-F238E27FC236}">
                <a16:creationId xmlns:a16="http://schemas.microsoft.com/office/drawing/2014/main" id="{3491294E-BEE7-4DA8-BBC8-88E1A7B07AEF}"/>
              </a:ext>
            </a:extLst>
          </p:cNvPr>
          <p:cNvSpPr>
            <a:spLocks noGrp="1"/>
          </p:cNvSpPr>
          <p:nvPr>
            <p:ph type="ctrTitle"/>
          </p:nvPr>
        </p:nvSpPr>
        <p:spPr>
          <a:xfrm>
            <a:off x="0" y="2233538"/>
            <a:ext cx="5904000" cy="3312000"/>
          </a:xfrm>
          <a:solidFill>
            <a:schemeClr val="accent2"/>
          </a:solidFill>
        </p:spPr>
        <p:txBody>
          <a:bodyPr lIns="1080000" tIns="252000" anchor="t" anchorCtr="0"/>
          <a:lstStyle>
            <a:lvl1pPr algn="l">
              <a:lnSpc>
                <a:spcPct val="100000"/>
              </a:lnSpc>
              <a:defRPr sz="3600">
                <a:solidFill>
                  <a:schemeClr val="bg1"/>
                </a:solidFill>
              </a:defRPr>
            </a:lvl1pPr>
          </a:lstStyle>
          <a:p>
            <a:r>
              <a:rPr lang="de-DE" noProof="0"/>
              <a:t>Titelmasterformat durch Klicken bearbeiten</a:t>
            </a:r>
            <a:endParaRPr lang="de-CH" noProof="0"/>
          </a:p>
        </p:txBody>
      </p:sp>
      <p:pic>
        <p:nvPicPr>
          <p:cNvPr id="4" name="Grafik 3">
            <a:extLst>
              <a:ext uri="{FF2B5EF4-FFF2-40B4-BE49-F238E27FC236}">
                <a16:creationId xmlns:a16="http://schemas.microsoft.com/office/drawing/2014/main" id="{793E2EDD-B19F-478D-BB03-AD55EC1E86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727672" y="228020"/>
            <a:ext cx="3679200" cy="552508"/>
          </a:xfrm>
          <a:prstGeom prst="rect">
            <a:avLst/>
          </a:prstGeom>
        </p:spPr>
      </p:pic>
      <p:sp>
        <p:nvSpPr>
          <p:cNvPr id="7" name="Textplatzhalter 3">
            <a:extLst>
              <a:ext uri="{FF2B5EF4-FFF2-40B4-BE49-F238E27FC236}">
                <a16:creationId xmlns:a16="http://schemas.microsoft.com/office/drawing/2014/main" id="{D364BCB8-820F-4C3A-BA37-7048A4C8D4C3}"/>
              </a:ext>
            </a:extLst>
          </p:cNvPr>
          <p:cNvSpPr>
            <a:spLocks noGrp="1"/>
          </p:cNvSpPr>
          <p:nvPr>
            <p:ph type="body" sz="quarter" idx="13"/>
          </p:nvPr>
        </p:nvSpPr>
        <p:spPr>
          <a:xfrm>
            <a:off x="1078516" y="3860495"/>
            <a:ext cx="4680000" cy="1440000"/>
          </a:xfrm>
        </p:spPr>
        <p:txBody>
          <a:bodyPr/>
          <a:lstStyle>
            <a:lvl1pPr marL="0" indent="0">
              <a:lnSpc>
                <a:spcPct val="100000"/>
              </a:lnSpc>
              <a:spcBef>
                <a:spcPts val="0"/>
              </a:spcBef>
              <a:buNone/>
              <a:defRPr>
                <a:solidFill>
                  <a:schemeClr val="bg1"/>
                </a:solidFill>
              </a:defRPr>
            </a:lvl1pPr>
            <a:lvl2pPr marL="266700" indent="0">
              <a:lnSpc>
                <a:spcPct val="100000"/>
              </a:lnSpc>
              <a:spcBef>
                <a:spcPts val="0"/>
              </a:spcBef>
              <a:buNone/>
              <a:defRPr>
                <a:solidFill>
                  <a:schemeClr val="bg1"/>
                </a:solidFill>
              </a:defRPr>
            </a:lvl2pPr>
            <a:lvl3pPr marL="538163" indent="0">
              <a:lnSpc>
                <a:spcPct val="100000"/>
              </a:lnSpc>
              <a:spcBef>
                <a:spcPts val="0"/>
              </a:spcBef>
              <a:buNone/>
              <a:defRPr>
                <a:solidFill>
                  <a:schemeClr val="bg1"/>
                </a:solidFill>
              </a:defRPr>
            </a:lvl3pPr>
            <a:lvl4pPr marL="804862" indent="0">
              <a:lnSpc>
                <a:spcPct val="100000"/>
              </a:lnSpc>
              <a:spcBef>
                <a:spcPts val="0"/>
              </a:spcBef>
              <a:buNone/>
              <a:defRPr>
                <a:solidFill>
                  <a:schemeClr val="bg1"/>
                </a:solidFill>
              </a:defRPr>
            </a:lvl4pPr>
            <a:lvl5pPr marL="1076325" indent="0">
              <a:lnSpc>
                <a:spcPct val="100000"/>
              </a:lnSpc>
              <a:spcBef>
                <a:spcPts val="0"/>
              </a:spcBef>
              <a:buNone/>
              <a:defRPr>
                <a:solidFill>
                  <a:schemeClr val="bg1"/>
                </a:solidFill>
              </a:defRPr>
            </a:lvl5pPr>
          </a:lstStyle>
          <a:p>
            <a:pPr lvl="0"/>
            <a:r>
              <a:rPr lang="de-DE" noProof="0"/>
              <a:t>Formatvorlagen des Textmasters bearbeiten</a:t>
            </a:r>
          </a:p>
        </p:txBody>
      </p:sp>
      <p:sp>
        <p:nvSpPr>
          <p:cNvPr id="11" name="Bildplatzhalter 8">
            <a:extLst>
              <a:ext uri="{FF2B5EF4-FFF2-40B4-BE49-F238E27FC236}">
                <a16:creationId xmlns:a16="http://schemas.microsoft.com/office/drawing/2014/main" id="{A73913C2-8DFE-4F15-B2DB-2A6D5C267009}"/>
              </a:ext>
            </a:extLst>
          </p:cNvPr>
          <p:cNvSpPr>
            <a:spLocks noGrp="1"/>
          </p:cNvSpPr>
          <p:nvPr>
            <p:ph type="pic" sz="quarter" idx="12"/>
          </p:nvPr>
        </p:nvSpPr>
        <p:spPr>
          <a:xfrm>
            <a:off x="10200163" y="6489088"/>
            <a:ext cx="1260000" cy="180000"/>
          </a:xfrm>
        </p:spPr>
        <p:txBody>
          <a:bodyPr/>
          <a:lstStyle>
            <a:lvl1pPr marL="0" indent="0" algn="l">
              <a:buNone/>
              <a:defRPr sz="700"/>
            </a:lvl1pPr>
          </a:lstStyle>
          <a:p>
            <a:r>
              <a:rPr lang="de-DE" noProof="0"/>
              <a:t>Bild durch Klicken auf Symbol hinzufügen</a:t>
            </a:r>
            <a:endParaRPr lang="de-CH" noProof="0"/>
          </a:p>
        </p:txBody>
      </p:sp>
      <p:sp>
        <p:nvSpPr>
          <p:cNvPr id="9" name="Textplatzhalter 5">
            <a:extLst>
              <a:ext uri="{FF2B5EF4-FFF2-40B4-BE49-F238E27FC236}">
                <a16:creationId xmlns:a16="http://schemas.microsoft.com/office/drawing/2014/main" id="{791A1AD7-DB7D-4C75-BEFB-EB6D34D3B2AB}"/>
              </a:ext>
            </a:extLst>
          </p:cNvPr>
          <p:cNvSpPr>
            <a:spLocks noGrp="1"/>
          </p:cNvSpPr>
          <p:nvPr>
            <p:ph type="body" sz="quarter" idx="16" hasCustomPrompt="1"/>
          </p:nvPr>
        </p:nvSpPr>
        <p:spPr>
          <a:xfrm>
            <a:off x="9696449" y="316800"/>
            <a:ext cx="1800000" cy="360000"/>
          </a:xfrm>
        </p:spPr>
        <p:txBody>
          <a:bodyPr anchor="b" anchorCtr="0"/>
          <a:lstStyle>
            <a:lvl1pPr marL="0" indent="0" algn="l">
              <a:spcBef>
                <a:spcPts val="0"/>
              </a:spcBef>
              <a:buNone/>
              <a:defRPr sz="1150"/>
            </a:lvl1pPr>
            <a:lvl2pPr>
              <a:defRPr sz="1150"/>
            </a:lvl2pPr>
            <a:lvl3pPr>
              <a:defRPr sz="1150"/>
            </a:lvl3pPr>
            <a:lvl4pPr>
              <a:defRPr sz="1150"/>
            </a:lvl4pPr>
            <a:lvl5pPr>
              <a:defRPr sz="1150"/>
            </a:lvl5pPr>
          </a:lstStyle>
          <a:p>
            <a:pPr lvl="0"/>
            <a:r>
              <a:rPr lang="de-DE" dirty="0"/>
              <a:t>Organisationseinheit verbal</a:t>
            </a:r>
            <a:br>
              <a:rPr lang="de-DE" dirty="0"/>
            </a:br>
            <a:r>
              <a:rPr lang="de-DE" dirty="0"/>
              <a:t>optional auf 2 Zeilen</a:t>
            </a:r>
          </a:p>
        </p:txBody>
      </p:sp>
    </p:spTree>
    <p:extLst>
      <p:ext uri="{BB962C8B-B14F-4D97-AF65-F5344CB8AC3E}">
        <p14:creationId xmlns:p14="http://schemas.microsoft.com/office/powerpoint/2010/main" val="2789257521"/>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3" orient="horz" pos="640">
          <p15:clr>
            <a:srgbClr val="FBAE40"/>
          </p15:clr>
        </p15:guide>
        <p15:guide id="4" orient="horz" pos="39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Intro - Motiva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a:xfrm>
            <a:off x="731838" y="260351"/>
            <a:ext cx="8575792" cy="900000"/>
          </a:xfrm>
        </p:spPr>
        <p:txBody>
          <a:bodyPr/>
          <a:lstStyle>
            <a:lvl1pPr>
              <a:defRPr>
                <a:latin typeface="Segoe UI" panose="020B0502040204020203" pitchFamily="34" charset="0"/>
                <a:cs typeface="Segoe UI" panose="020B0502040204020203" pitchFamily="34" charset="0"/>
              </a:defRPr>
            </a:lvl1pPr>
          </a:lstStyle>
          <a:p>
            <a:r>
              <a:rPr lang="de-DE" noProof="0" dirty="0"/>
              <a:t>Titelmasterformat durch Klicken bearbeiten</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lvl1pPr marL="539750" indent="-539750">
              <a:buFont typeface="+mj-lt"/>
              <a:buAutoNum type="arabicPeriod"/>
              <a:defRPr>
                <a:latin typeface="Segoe UI" panose="020B0502040204020203" pitchFamily="34" charset="0"/>
                <a:cs typeface="Segoe UI" panose="020B0502040204020203" pitchFamily="34" charset="0"/>
              </a:defRPr>
            </a:lvl1pPr>
            <a:lvl2pPr marL="1079500" indent="-539750">
              <a:buFont typeface="+mj-lt"/>
              <a:buAutoNum type="arabicPeriod"/>
              <a:defRPr>
                <a:latin typeface="Segoe UI" panose="020B0502040204020203" pitchFamily="34" charset="0"/>
                <a:cs typeface="Segoe UI" panose="020B0502040204020203" pitchFamily="34" charset="0"/>
              </a:defRPr>
            </a:lvl2pPr>
            <a:lvl3pPr marL="1612900" indent="-533400">
              <a:buFont typeface="+mj-lt"/>
              <a:buAutoNum type="arabicPeriod"/>
              <a:defRPr>
                <a:latin typeface="Segoe UI" panose="020B0502040204020203" pitchFamily="34" charset="0"/>
                <a:cs typeface="Segoe UI" panose="020B0502040204020203" pitchFamily="34" charset="0"/>
              </a:defRPr>
            </a:lvl3pPr>
            <a:lvl4pPr marL="2152650" indent="-539750">
              <a:buFont typeface="+mj-lt"/>
              <a:buAutoNum type="arabicPeriod"/>
              <a:defRPr>
                <a:latin typeface="Segoe UI" panose="020B0502040204020203" pitchFamily="34" charset="0"/>
                <a:cs typeface="Segoe UI" panose="020B0502040204020203" pitchFamily="34" charset="0"/>
              </a:defRPr>
            </a:lvl4pPr>
            <a:lvl5pPr marL="2692400" indent="-539750">
              <a:buFont typeface="+mj-lt"/>
              <a:buAutoNum type="arabicPeriod"/>
              <a:defRPr>
                <a:latin typeface="Segoe UI" panose="020B0502040204020203" pitchFamily="34" charset="0"/>
                <a:cs typeface="Segoe UI" panose="020B0502040204020203" pitchFamily="34" charset="0"/>
              </a:defRPr>
            </a:lvl5p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6861D6AC-3BAC-4A50-9479-1E7CD895A648}" type="datetime1">
              <a:rPr lang="de-CH" smtClean="0"/>
              <a:pPr/>
              <a:t>11.05.2024</a:t>
            </a:fld>
            <a:endParaRPr lang="de-CH" dirty="0"/>
          </a:p>
        </p:txBody>
      </p:sp>
      <p:sp>
        <p:nvSpPr>
          <p:cNvPr id="5"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5626878" y="6522444"/>
            <a:ext cx="4272886" cy="216000"/>
          </a:xfrm>
          <a:prstGeom prst="rect">
            <a:avLst/>
          </a:prstGeom>
        </p:spPr>
        <p:txBody>
          <a:bodyPr/>
          <a:lstStyle>
            <a:lvl1pPr>
              <a:defRPr sz="800">
                <a:latin typeface="Segoe UI" panose="020B0502040204020203" pitchFamily="34" charset="0"/>
                <a:cs typeface="Segoe UI" panose="020B0502040204020203" pitchFamily="34" charset="0"/>
              </a:defRPr>
            </a:lvl1pPr>
          </a:lstStyle>
          <a:p>
            <a:r>
              <a:rPr lang="en-US" dirty="0" smtClean="0"/>
              <a:t>Reliability and Risk Engineering Laboratory, </a:t>
            </a:r>
            <a:r>
              <a:rPr lang="en-US" b="1" dirty="0" smtClean="0"/>
              <a:t>ETH</a:t>
            </a:r>
            <a:r>
              <a:rPr lang="en-US" dirty="0" smtClean="0"/>
              <a:t> | Urban Energy Systems Laboratory, </a:t>
            </a:r>
            <a:r>
              <a:rPr lang="en-US" b="1" dirty="0" smtClean="0"/>
              <a:t>Empa</a:t>
            </a:r>
            <a:endParaRPr lang="en-US" b="1"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5ACA52AF-F19D-405C-AD5F-7D94B96A5CC3}" type="slidenum">
              <a:rPr lang="de-CH" smtClean="0"/>
              <a:pPr/>
              <a:t>‹Nr.›</a:t>
            </a:fld>
            <a:endParaRPr lang="de-CH" dirty="0"/>
          </a:p>
        </p:txBody>
      </p:sp>
      <p:graphicFrame>
        <p:nvGraphicFramePr>
          <p:cNvPr id="9" name="Tabelle 8"/>
          <p:cNvGraphicFramePr>
            <a:graphicFrameLocks noGrp="1"/>
          </p:cNvGraphicFramePr>
          <p:nvPr userDrawn="1">
            <p:extLst>
              <p:ext uri="{D42A27DB-BD31-4B8C-83A1-F6EECF244321}">
                <p14:modId xmlns:p14="http://schemas.microsoft.com/office/powerpoint/2010/main" val="264162829"/>
              </p:ext>
            </p:extLst>
          </p:nvPr>
        </p:nvGraphicFramePr>
        <p:xfrm>
          <a:off x="731837" y="6311724"/>
          <a:ext cx="4176000" cy="426720"/>
        </p:xfrm>
        <a:graphic>
          <a:graphicData uri="http://schemas.openxmlformats.org/drawingml/2006/table">
            <a:tbl>
              <a:tblPr firstRow="1" bandRow="1">
                <a:tableStyleId>{5940675A-B579-460E-94D1-54222C63F5DA}</a:tableStyleId>
              </a:tblPr>
              <a:tblGrid>
                <a:gridCol w="681984">
                  <a:extLst>
                    <a:ext uri="{9D8B030D-6E8A-4147-A177-3AD203B41FA5}">
                      <a16:colId xmlns:a16="http://schemas.microsoft.com/office/drawing/2014/main" val="416155468"/>
                    </a:ext>
                  </a:extLst>
                </a:gridCol>
                <a:gridCol w="650497">
                  <a:extLst>
                    <a:ext uri="{9D8B030D-6E8A-4147-A177-3AD203B41FA5}">
                      <a16:colId xmlns:a16="http://schemas.microsoft.com/office/drawing/2014/main" val="1118078142"/>
                    </a:ext>
                  </a:extLst>
                </a:gridCol>
                <a:gridCol w="433947">
                  <a:extLst>
                    <a:ext uri="{9D8B030D-6E8A-4147-A177-3AD203B41FA5}">
                      <a16:colId xmlns:a16="http://schemas.microsoft.com/office/drawing/2014/main" val="1670386247"/>
                    </a:ext>
                  </a:extLst>
                </a:gridCol>
                <a:gridCol w="707153">
                  <a:extLst>
                    <a:ext uri="{9D8B030D-6E8A-4147-A177-3AD203B41FA5}">
                      <a16:colId xmlns:a16="http://schemas.microsoft.com/office/drawing/2014/main" val="2233018771"/>
                    </a:ext>
                  </a:extLst>
                </a:gridCol>
                <a:gridCol w="516289">
                  <a:extLst>
                    <a:ext uri="{9D8B030D-6E8A-4147-A177-3AD203B41FA5}">
                      <a16:colId xmlns:a16="http://schemas.microsoft.com/office/drawing/2014/main" val="1481001777"/>
                    </a:ext>
                  </a:extLst>
                </a:gridCol>
                <a:gridCol w="1186130">
                  <a:extLst>
                    <a:ext uri="{9D8B030D-6E8A-4147-A177-3AD203B41FA5}">
                      <a16:colId xmlns:a16="http://schemas.microsoft.com/office/drawing/2014/main" val="4083770232"/>
                    </a:ext>
                  </a:extLst>
                </a:gridCol>
              </a:tblGrid>
              <a:tr h="198000">
                <a:tc gridSpan="2">
                  <a:txBody>
                    <a:bodyPr/>
                    <a:lstStyle/>
                    <a:p>
                      <a:pPr algn="ctr"/>
                      <a:r>
                        <a:rPr lang="en-US" sz="800" dirty="0" smtClean="0">
                          <a:solidFill>
                            <a:schemeClr val="bg1"/>
                          </a:solidFill>
                          <a:latin typeface="Segoe UI" panose="020B0502040204020203" pitchFamily="34" charset="0"/>
                          <a:cs typeface="Segoe UI" panose="020B0502040204020203" pitchFamily="34" charset="0"/>
                        </a:rPr>
                        <a:t>Introduction</a:t>
                      </a:r>
                      <a:endParaRPr lang="en-US" sz="800" dirty="0">
                        <a:solidFill>
                          <a:schemeClr val="bg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en-US" dirty="0"/>
                    </a:p>
                  </a:txBody>
                  <a:tcPr/>
                </a:tc>
                <a:tc gridSpan="2">
                  <a:txBody>
                    <a:bodyPr/>
                    <a:lstStyle/>
                    <a:p>
                      <a:pPr algn="ctr"/>
                      <a:r>
                        <a:rPr lang="en-US" sz="800" dirty="0" smtClean="0">
                          <a:latin typeface="Segoe UI" panose="020B0502040204020203" pitchFamily="34" charset="0"/>
                          <a:cs typeface="Segoe UI" panose="020B0502040204020203" pitchFamily="34" charset="0"/>
                        </a:rPr>
                        <a:t>Methodology</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dirty="0"/>
                    </a:p>
                  </a:txBody>
                  <a:tcPr/>
                </a:tc>
                <a:tc rowSpan="2">
                  <a:txBody>
                    <a:bodyPr/>
                    <a:lstStyle/>
                    <a:p>
                      <a:pPr algn="ctr"/>
                      <a:r>
                        <a:rPr lang="en-US" sz="800" dirty="0" smtClean="0">
                          <a:latin typeface="Segoe UI" panose="020B0502040204020203" pitchFamily="34" charset="0"/>
                          <a:cs typeface="Segoe UI" panose="020B0502040204020203" pitchFamily="34" charset="0"/>
                        </a:rPr>
                        <a:t>Results</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ctr"/>
                      <a:r>
                        <a:rPr lang="en-US" sz="800" dirty="0" smtClean="0">
                          <a:latin typeface="Segoe UI" panose="020B0502040204020203" pitchFamily="34" charset="0"/>
                          <a:cs typeface="Segoe UI" panose="020B0502040204020203" pitchFamily="34" charset="0"/>
                        </a:rPr>
                        <a:t>Conclusion &amp; Outlook</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6804481"/>
                  </a:ext>
                </a:extLst>
              </a:tr>
              <a:tr h="198000">
                <a:tc>
                  <a:txBody>
                    <a:bodyPr/>
                    <a:lstStyle/>
                    <a:p>
                      <a:pPr algn="l"/>
                      <a:r>
                        <a:rPr lang="en-US" sz="800" dirty="0" smtClean="0">
                          <a:solidFill>
                            <a:schemeClr val="bg1"/>
                          </a:solidFill>
                          <a:latin typeface="Segoe UI" panose="020B0502040204020203" pitchFamily="34" charset="0"/>
                          <a:cs typeface="Segoe UI" panose="020B0502040204020203" pitchFamily="34" charset="0"/>
                        </a:rPr>
                        <a:t>Motivation</a:t>
                      </a:r>
                      <a:endParaRPr lang="en-US" sz="800" dirty="0">
                        <a:solidFill>
                          <a:schemeClr val="bg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800" dirty="0" smtClean="0">
                          <a:latin typeface="Segoe UI" panose="020B0502040204020203" pitchFamily="34" charset="0"/>
                          <a:cs typeface="Segoe UI" panose="020B0502040204020203" pitchFamily="34" charset="0"/>
                        </a:rPr>
                        <a:t>Objectives</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800" dirty="0" smtClean="0">
                          <a:latin typeface="Segoe UI" panose="020B0502040204020203" pitchFamily="34" charset="0"/>
                          <a:cs typeface="Segoe UI" panose="020B0502040204020203" pitchFamily="34" charset="0"/>
                        </a:rPr>
                        <a:t>MILP</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800" dirty="0" smtClean="0">
                          <a:latin typeface="Segoe UI" panose="020B0502040204020203" pitchFamily="34" charset="0"/>
                          <a:cs typeface="Segoe UI" panose="020B0502040204020203" pitchFamily="34" charset="0"/>
                        </a:rPr>
                        <a:t>Case Study</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178246207"/>
                  </a:ext>
                </a:extLst>
              </a:tr>
            </a:tbl>
          </a:graphicData>
        </a:graphic>
      </p:graphicFrame>
    </p:spTree>
    <p:extLst>
      <p:ext uri="{BB962C8B-B14F-4D97-AF65-F5344CB8AC3E}">
        <p14:creationId xmlns:p14="http://schemas.microsoft.com/office/powerpoint/2010/main" val="222159972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Intro - Objective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dirty="0"/>
              <a:t>Titelmasterformat durch Klicken bearbeiten</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360162FC-E8FF-4D52-8F53-8F2A2A3AD348}" type="datetime1">
              <a:rPr lang="de-CH" smtClean="0"/>
              <a:pPr/>
              <a:t>11.05.2024</a:t>
            </a:fld>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5ACA52AF-F19D-405C-AD5F-7D94B96A5CC3}" type="slidenum">
              <a:rPr lang="de-CH" smtClean="0"/>
              <a:pPr/>
              <a:t>‹Nr.›</a:t>
            </a:fld>
            <a:endParaRPr lang="de-CH" dirty="0"/>
          </a:p>
        </p:txBody>
      </p:sp>
      <p:graphicFrame>
        <p:nvGraphicFramePr>
          <p:cNvPr id="11" name="Tabelle 10"/>
          <p:cNvGraphicFramePr>
            <a:graphicFrameLocks noGrp="1"/>
          </p:cNvGraphicFramePr>
          <p:nvPr userDrawn="1">
            <p:extLst>
              <p:ext uri="{D42A27DB-BD31-4B8C-83A1-F6EECF244321}">
                <p14:modId xmlns:p14="http://schemas.microsoft.com/office/powerpoint/2010/main" val="2930465817"/>
              </p:ext>
            </p:extLst>
          </p:nvPr>
        </p:nvGraphicFramePr>
        <p:xfrm>
          <a:off x="731837" y="6311724"/>
          <a:ext cx="4176000" cy="426720"/>
        </p:xfrm>
        <a:graphic>
          <a:graphicData uri="http://schemas.openxmlformats.org/drawingml/2006/table">
            <a:tbl>
              <a:tblPr firstRow="1" bandRow="1">
                <a:tableStyleId>{5940675A-B579-460E-94D1-54222C63F5DA}</a:tableStyleId>
              </a:tblPr>
              <a:tblGrid>
                <a:gridCol w="681984">
                  <a:extLst>
                    <a:ext uri="{9D8B030D-6E8A-4147-A177-3AD203B41FA5}">
                      <a16:colId xmlns:a16="http://schemas.microsoft.com/office/drawing/2014/main" val="416155468"/>
                    </a:ext>
                  </a:extLst>
                </a:gridCol>
                <a:gridCol w="650497">
                  <a:extLst>
                    <a:ext uri="{9D8B030D-6E8A-4147-A177-3AD203B41FA5}">
                      <a16:colId xmlns:a16="http://schemas.microsoft.com/office/drawing/2014/main" val="1118078142"/>
                    </a:ext>
                  </a:extLst>
                </a:gridCol>
                <a:gridCol w="433947">
                  <a:extLst>
                    <a:ext uri="{9D8B030D-6E8A-4147-A177-3AD203B41FA5}">
                      <a16:colId xmlns:a16="http://schemas.microsoft.com/office/drawing/2014/main" val="1670386247"/>
                    </a:ext>
                  </a:extLst>
                </a:gridCol>
                <a:gridCol w="707153">
                  <a:extLst>
                    <a:ext uri="{9D8B030D-6E8A-4147-A177-3AD203B41FA5}">
                      <a16:colId xmlns:a16="http://schemas.microsoft.com/office/drawing/2014/main" val="2233018771"/>
                    </a:ext>
                  </a:extLst>
                </a:gridCol>
                <a:gridCol w="516289">
                  <a:extLst>
                    <a:ext uri="{9D8B030D-6E8A-4147-A177-3AD203B41FA5}">
                      <a16:colId xmlns:a16="http://schemas.microsoft.com/office/drawing/2014/main" val="1481001777"/>
                    </a:ext>
                  </a:extLst>
                </a:gridCol>
                <a:gridCol w="1186130">
                  <a:extLst>
                    <a:ext uri="{9D8B030D-6E8A-4147-A177-3AD203B41FA5}">
                      <a16:colId xmlns:a16="http://schemas.microsoft.com/office/drawing/2014/main" val="4083770232"/>
                    </a:ext>
                  </a:extLst>
                </a:gridCol>
              </a:tblGrid>
              <a:tr h="131306">
                <a:tc gridSpan="2">
                  <a:txBody>
                    <a:bodyPr/>
                    <a:lstStyle/>
                    <a:p>
                      <a:pPr algn="ctr"/>
                      <a:r>
                        <a:rPr lang="en-US" sz="800" dirty="0" smtClean="0">
                          <a:solidFill>
                            <a:schemeClr val="bg1"/>
                          </a:solidFill>
                          <a:latin typeface="Segoe UI" panose="020B0502040204020203" pitchFamily="34" charset="0"/>
                          <a:cs typeface="Segoe UI" panose="020B0502040204020203" pitchFamily="34" charset="0"/>
                        </a:rPr>
                        <a:t>Introduction</a:t>
                      </a:r>
                      <a:endParaRPr lang="en-US" sz="800" dirty="0">
                        <a:solidFill>
                          <a:schemeClr val="bg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hMerge="1">
                  <a:txBody>
                    <a:bodyPr/>
                    <a:lstStyle/>
                    <a:p>
                      <a:endParaRPr lang="en-US" dirty="0"/>
                    </a:p>
                  </a:txBody>
                  <a:tcPr/>
                </a:tc>
                <a:tc gridSpan="2">
                  <a:txBody>
                    <a:bodyPr/>
                    <a:lstStyle/>
                    <a:p>
                      <a:pPr algn="ctr"/>
                      <a:r>
                        <a:rPr lang="en-US" sz="800" dirty="0" smtClean="0">
                          <a:latin typeface="Segoe UI" panose="020B0502040204020203" pitchFamily="34" charset="0"/>
                          <a:cs typeface="Segoe UI" panose="020B0502040204020203" pitchFamily="34" charset="0"/>
                        </a:rPr>
                        <a:t>Methodology</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endParaRPr lang="en-US" dirty="0"/>
                    </a:p>
                  </a:txBody>
                  <a:tcPr/>
                </a:tc>
                <a:tc rowSpan="2">
                  <a:txBody>
                    <a:bodyPr/>
                    <a:lstStyle/>
                    <a:p>
                      <a:pPr algn="ctr"/>
                      <a:r>
                        <a:rPr lang="en-US" sz="800" dirty="0" smtClean="0">
                          <a:latin typeface="Segoe UI" panose="020B0502040204020203" pitchFamily="34" charset="0"/>
                          <a:cs typeface="Segoe UI" panose="020B0502040204020203" pitchFamily="34" charset="0"/>
                        </a:rPr>
                        <a:t>Results</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a:r>
                        <a:rPr lang="en-US" sz="800" dirty="0" smtClean="0">
                          <a:latin typeface="Segoe UI" panose="020B0502040204020203" pitchFamily="34" charset="0"/>
                          <a:cs typeface="Segoe UI" panose="020B0502040204020203" pitchFamily="34" charset="0"/>
                        </a:rPr>
                        <a:t>Conclusion &amp; Outlook</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804481"/>
                  </a:ext>
                </a:extLst>
              </a:tr>
              <a:tr h="206338">
                <a:tc>
                  <a:txBody>
                    <a:bodyPr/>
                    <a:lstStyle/>
                    <a:p>
                      <a:pPr algn="l"/>
                      <a:r>
                        <a:rPr lang="en-US" sz="800" dirty="0" smtClean="0">
                          <a:solidFill>
                            <a:schemeClr val="tx1"/>
                          </a:solidFill>
                          <a:latin typeface="Segoe UI" panose="020B0502040204020203" pitchFamily="34" charset="0"/>
                          <a:cs typeface="Segoe UI" panose="020B0502040204020203" pitchFamily="34" charset="0"/>
                        </a:rPr>
                        <a:t>Motivation</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bg1"/>
                          </a:solidFill>
                          <a:latin typeface="Segoe UI" panose="020B0502040204020203" pitchFamily="34" charset="0"/>
                          <a:cs typeface="Segoe UI" panose="020B0502040204020203" pitchFamily="34" charset="0"/>
                        </a:rPr>
                        <a:t>Objectives</a:t>
                      </a:r>
                      <a:endParaRPr lang="en-US" sz="800" dirty="0">
                        <a:solidFill>
                          <a:schemeClr val="bg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l"/>
                      <a:r>
                        <a:rPr lang="en-US" sz="800" dirty="0" smtClean="0">
                          <a:latin typeface="Segoe UI" panose="020B0502040204020203" pitchFamily="34" charset="0"/>
                          <a:cs typeface="Segoe UI" panose="020B0502040204020203" pitchFamily="34" charset="0"/>
                        </a:rPr>
                        <a:t>MILP</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a:r>
                        <a:rPr lang="en-US" sz="800" dirty="0" smtClean="0">
                          <a:latin typeface="Segoe UI" panose="020B0502040204020203" pitchFamily="34" charset="0"/>
                          <a:cs typeface="Segoe UI" panose="020B0502040204020203" pitchFamily="34" charset="0"/>
                        </a:rPr>
                        <a:t>Case Study</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178246207"/>
                  </a:ext>
                </a:extLst>
              </a:tr>
            </a:tbl>
          </a:graphicData>
        </a:graphic>
      </p:graphicFrame>
      <p:sp>
        <p:nvSpPr>
          <p:cNvPr id="14"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5626878" y="6522444"/>
            <a:ext cx="4272886" cy="216000"/>
          </a:xfrm>
          <a:prstGeom prst="rect">
            <a:avLst/>
          </a:prstGeom>
        </p:spPr>
        <p:txBody>
          <a:bodyPr/>
          <a:lstStyle>
            <a:lvl1pPr>
              <a:defRPr sz="800">
                <a:latin typeface="Segoe UI" panose="020B0502040204020203" pitchFamily="34" charset="0"/>
                <a:cs typeface="Segoe UI" panose="020B0502040204020203" pitchFamily="34" charset="0"/>
              </a:defRPr>
            </a:lvl1pPr>
          </a:lstStyle>
          <a:p>
            <a:r>
              <a:rPr lang="en-US" dirty="0" smtClean="0"/>
              <a:t>Reliability and Risk Engineering Laboratory, </a:t>
            </a:r>
            <a:r>
              <a:rPr lang="en-US" b="1" dirty="0" smtClean="0"/>
              <a:t>ETH</a:t>
            </a:r>
            <a:r>
              <a:rPr lang="en-US" dirty="0" smtClean="0"/>
              <a:t> | Urban Energy Systems Laboratory, </a:t>
            </a:r>
            <a:r>
              <a:rPr lang="en-US" b="1" dirty="0" smtClean="0"/>
              <a:t>Empa</a:t>
            </a:r>
            <a:endParaRPr lang="en-US" b="1" dirty="0"/>
          </a:p>
        </p:txBody>
      </p:sp>
    </p:spTree>
    <p:extLst>
      <p:ext uri="{BB962C8B-B14F-4D97-AF65-F5344CB8AC3E}">
        <p14:creationId xmlns:p14="http://schemas.microsoft.com/office/powerpoint/2010/main" val="18887531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Methodology - MIL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dirty="0"/>
              <a:t>Titelmasterformat durch Klicken bearbeiten</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360162FC-E8FF-4D52-8F53-8F2A2A3AD348}" type="datetime1">
              <a:rPr lang="de-CH" smtClean="0"/>
              <a:pPr/>
              <a:t>11.05.2024</a:t>
            </a:fld>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5ACA52AF-F19D-405C-AD5F-7D94B96A5CC3}" type="slidenum">
              <a:rPr lang="de-CH" smtClean="0"/>
              <a:pPr/>
              <a:t>‹Nr.›</a:t>
            </a:fld>
            <a:endParaRPr lang="de-CH" dirty="0"/>
          </a:p>
        </p:txBody>
      </p:sp>
      <p:graphicFrame>
        <p:nvGraphicFramePr>
          <p:cNvPr id="11" name="Tabelle 10"/>
          <p:cNvGraphicFramePr>
            <a:graphicFrameLocks noGrp="1"/>
          </p:cNvGraphicFramePr>
          <p:nvPr userDrawn="1">
            <p:extLst>
              <p:ext uri="{D42A27DB-BD31-4B8C-83A1-F6EECF244321}">
                <p14:modId xmlns:p14="http://schemas.microsoft.com/office/powerpoint/2010/main" val="3393993272"/>
              </p:ext>
            </p:extLst>
          </p:nvPr>
        </p:nvGraphicFramePr>
        <p:xfrm>
          <a:off x="731837" y="6311724"/>
          <a:ext cx="4176000" cy="426720"/>
        </p:xfrm>
        <a:graphic>
          <a:graphicData uri="http://schemas.openxmlformats.org/drawingml/2006/table">
            <a:tbl>
              <a:tblPr firstRow="1" bandRow="1">
                <a:tableStyleId>{5940675A-B579-460E-94D1-54222C63F5DA}</a:tableStyleId>
              </a:tblPr>
              <a:tblGrid>
                <a:gridCol w="681984">
                  <a:extLst>
                    <a:ext uri="{9D8B030D-6E8A-4147-A177-3AD203B41FA5}">
                      <a16:colId xmlns:a16="http://schemas.microsoft.com/office/drawing/2014/main" val="416155468"/>
                    </a:ext>
                  </a:extLst>
                </a:gridCol>
                <a:gridCol w="650497">
                  <a:extLst>
                    <a:ext uri="{9D8B030D-6E8A-4147-A177-3AD203B41FA5}">
                      <a16:colId xmlns:a16="http://schemas.microsoft.com/office/drawing/2014/main" val="1118078142"/>
                    </a:ext>
                  </a:extLst>
                </a:gridCol>
                <a:gridCol w="433947">
                  <a:extLst>
                    <a:ext uri="{9D8B030D-6E8A-4147-A177-3AD203B41FA5}">
                      <a16:colId xmlns:a16="http://schemas.microsoft.com/office/drawing/2014/main" val="1670386247"/>
                    </a:ext>
                  </a:extLst>
                </a:gridCol>
                <a:gridCol w="707153">
                  <a:extLst>
                    <a:ext uri="{9D8B030D-6E8A-4147-A177-3AD203B41FA5}">
                      <a16:colId xmlns:a16="http://schemas.microsoft.com/office/drawing/2014/main" val="2233018771"/>
                    </a:ext>
                  </a:extLst>
                </a:gridCol>
                <a:gridCol w="516289">
                  <a:extLst>
                    <a:ext uri="{9D8B030D-6E8A-4147-A177-3AD203B41FA5}">
                      <a16:colId xmlns:a16="http://schemas.microsoft.com/office/drawing/2014/main" val="1481001777"/>
                    </a:ext>
                  </a:extLst>
                </a:gridCol>
                <a:gridCol w="1186130">
                  <a:extLst>
                    <a:ext uri="{9D8B030D-6E8A-4147-A177-3AD203B41FA5}">
                      <a16:colId xmlns:a16="http://schemas.microsoft.com/office/drawing/2014/main" val="4083770232"/>
                    </a:ext>
                  </a:extLst>
                </a:gridCol>
              </a:tblGrid>
              <a:tr h="131306">
                <a:tc gridSpan="2">
                  <a:txBody>
                    <a:bodyPr/>
                    <a:lstStyle/>
                    <a:p>
                      <a:pPr algn="ctr"/>
                      <a:r>
                        <a:rPr lang="en-US" sz="800" dirty="0" smtClean="0">
                          <a:solidFill>
                            <a:schemeClr val="tx1"/>
                          </a:solidFill>
                          <a:latin typeface="Segoe UI" panose="020B0502040204020203" pitchFamily="34" charset="0"/>
                          <a:cs typeface="Segoe UI" panose="020B0502040204020203" pitchFamily="34" charset="0"/>
                        </a:rPr>
                        <a:t>Introduction</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dirty="0"/>
                    </a:p>
                  </a:txBody>
                  <a:tcPr/>
                </a:tc>
                <a:tc gridSpan="2">
                  <a:txBody>
                    <a:bodyPr/>
                    <a:lstStyle/>
                    <a:p>
                      <a:pPr marL="0" algn="ctr" defTabSz="914400" rtl="0" eaLnBrk="1" latinLnBrk="0" hangingPunct="1"/>
                      <a:r>
                        <a:rPr lang="en-US" sz="800" kern="1200" dirty="0" smtClean="0">
                          <a:solidFill>
                            <a:schemeClr val="bg1"/>
                          </a:solidFill>
                          <a:latin typeface="Segoe UI" panose="020B0502040204020203" pitchFamily="34" charset="0"/>
                          <a:ea typeface="+mn-ea"/>
                          <a:cs typeface="Segoe UI" panose="020B0502040204020203" pitchFamily="34" charset="0"/>
                        </a:rPr>
                        <a:t>Methodology</a:t>
                      </a:r>
                      <a:endParaRPr lang="en-US" sz="800" kern="1200" dirty="0">
                        <a:solidFill>
                          <a:schemeClr val="bg1"/>
                        </a:solidFill>
                        <a:latin typeface="Segoe UI" panose="020B0502040204020203" pitchFamily="34" charset="0"/>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hMerge="1">
                  <a:txBody>
                    <a:bodyPr/>
                    <a:lstStyle/>
                    <a:p>
                      <a:endParaRPr lang="en-US" dirty="0"/>
                    </a:p>
                  </a:txBody>
                  <a:tcPr/>
                </a:tc>
                <a:tc rowSpan="2">
                  <a:txBody>
                    <a:bodyPr/>
                    <a:lstStyle/>
                    <a:p>
                      <a:pPr algn="ctr"/>
                      <a:r>
                        <a:rPr lang="en-US" sz="800" dirty="0" smtClean="0">
                          <a:latin typeface="Segoe UI" panose="020B0502040204020203" pitchFamily="34" charset="0"/>
                          <a:cs typeface="Segoe UI" panose="020B0502040204020203" pitchFamily="34" charset="0"/>
                        </a:rPr>
                        <a:t>Results</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a:r>
                        <a:rPr lang="en-US" sz="800" dirty="0" smtClean="0">
                          <a:latin typeface="Segoe UI" panose="020B0502040204020203" pitchFamily="34" charset="0"/>
                          <a:cs typeface="Segoe UI" panose="020B0502040204020203" pitchFamily="34" charset="0"/>
                        </a:rPr>
                        <a:t>Conclusion &amp; Outlook</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804481"/>
                  </a:ext>
                </a:extLst>
              </a:tr>
              <a:tr h="206338">
                <a:tc>
                  <a:txBody>
                    <a:bodyPr/>
                    <a:lstStyle/>
                    <a:p>
                      <a:pPr algn="l"/>
                      <a:r>
                        <a:rPr lang="en-US" sz="800" dirty="0" smtClean="0">
                          <a:solidFill>
                            <a:schemeClr val="tx1"/>
                          </a:solidFill>
                          <a:latin typeface="Segoe UI" panose="020B0502040204020203" pitchFamily="34" charset="0"/>
                          <a:cs typeface="Segoe UI" panose="020B0502040204020203" pitchFamily="34" charset="0"/>
                        </a:rPr>
                        <a:t>Motivation</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tx1"/>
                          </a:solidFill>
                          <a:latin typeface="Segoe UI" panose="020B0502040204020203" pitchFamily="34" charset="0"/>
                          <a:cs typeface="Segoe UI" panose="020B0502040204020203" pitchFamily="34" charset="0"/>
                        </a:rPr>
                        <a:t>Objectives</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bg1"/>
                          </a:solidFill>
                          <a:latin typeface="Segoe UI" panose="020B0502040204020203" pitchFamily="34" charset="0"/>
                          <a:cs typeface="Segoe UI" panose="020B0502040204020203" pitchFamily="34" charset="0"/>
                        </a:rPr>
                        <a:t>MILP</a:t>
                      </a:r>
                      <a:endParaRPr lang="en-US" sz="800" dirty="0">
                        <a:solidFill>
                          <a:schemeClr val="bg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pPr algn="l"/>
                      <a:r>
                        <a:rPr lang="en-US" sz="800" dirty="0" smtClean="0">
                          <a:latin typeface="Segoe UI" panose="020B0502040204020203" pitchFamily="34" charset="0"/>
                          <a:cs typeface="Segoe UI" panose="020B0502040204020203" pitchFamily="34" charset="0"/>
                        </a:rPr>
                        <a:t>Case Study</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178246207"/>
                  </a:ext>
                </a:extLst>
              </a:tr>
            </a:tbl>
          </a:graphicData>
        </a:graphic>
      </p:graphicFrame>
      <p:sp>
        <p:nvSpPr>
          <p:cNvPr id="9"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5626878" y="6522444"/>
            <a:ext cx="4272886" cy="216000"/>
          </a:xfrm>
          <a:prstGeom prst="rect">
            <a:avLst/>
          </a:prstGeom>
        </p:spPr>
        <p:txBody>
          <a:bodyPr/>
          <a:lstStyle>
            <a:lvl1pPr>
              <a:defRPr sz="800">
                <a:latin typeface="Segoe UI" panose="020B0502040204020203" pitchFamily="34" charset="0"/>
                <a:cs typeface="Segoe UI" panose="020B0502040204020203" pitchFamily="34" charset="0"/>
              </a:defRPr>
            </a:lvl1pPr>
          </a:lstStyle>
          <a:p>
            <a:r>
              <a:rPr lang="en-US" dirty="0" smtClean="0"/>
              <a:t>Reliability and Risk Engineering Laboratory, </a:t>
            </a:r>
            <a:r>
              <a:rPr lang="en-US" b="1" dirty="0" smtClean="0"/>
              <a:t>ETH</a:t>
            </a:r>
            <a:r>
              <a:rPr lang="en-US" dirty="0" smtClean="0"/>
              <a:t> | Urban Energy Systems Laboratory, </a:t>
            </a:r>
            <a:r>
              <a:rPr lang="en-US" b="1" dirty="0" smtClean="0"/>
              <a:t>Empa</a:t>
            </a:r>
            <a:endParaRPr lang="en-US" b="1" dirty="0"/>
          </a:p>
        </p:txBody>
      </p:sp>
    </p:spTree>
    <p:extLst>
      <p:ext uri="{BB962C8B-B14F-4D97-AF65-F5344CB8AC3E}">
        <p14:creationId xmlns:p14="http://schemas.microsoft.com/office/powerpoint/2010/main" val="269352286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_Methodology - Case Stud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46F7F9-CBC8-4641-B12B-7E76FD213E12}"/>
              </a:ext>
            </a:extLst>
          </p:cNvPr>
          <p:cNvSpPr>
            <a:spLocks noGrp="1"/>
          </p:cNvSpPr>
          <p:nvPr>
            <p:ph type="title"/>
          </p:nvPr>
        </p:nvSpPr>
        <p:spPr/>
        <p:txBody>
          <a:bodyPr/>
          <a:lstStyle/>
          <a:p>
            <a:r>
              <a:rPr lang="de-DE" noProof="0" dirty="0"/>
              <a:t>Titelmasterformat durch Klicken bearbeiten</a:t>
            </a:r>
            <a:endParaRPr lang="de-CH" noProof="0" dirty="0"/>
          </a:p>
        </p:txBody>
      </p:sp>
      <p:sp>
        <p:nvSpPr>
          <p:cNvPr id="3" name="Inhaltsplatzhalter 2">
            <a:extLst>
              <a:ext uri="{FF2B5EF4-FFF2-40B4-BE49-F238E27FC236}">
                <a16:creationId xmlns:a16="http://schemas.microsoft.com/office/drawing/2014/main" id="{87D3E2EF-5F98-49EC-BCEA-B215D49920A3}"/>
              </a:ext>
            </a:extLst>
          </p:cNvPr>
          <p:cNvSpPr>
            <a:spLocks noGrp="1"/>
          </p:cNvSpPr>
          <p:nvPr>
            <p:ph idx="1"/>
          </p:nvPr>
        </p:nvSpPr>
        <p:spPr/>
        <p:txBody>
          <a:bodyPr/>
          <a:lstStyle/>
          <a:p>
            <a:pPr lvl="0"/>
            <a:r>
              <a:rPr lang="de-DE" noProof="0" dirty="0"/>
              <a:t>Formatvorlagen des Textmasters bearbeiten</a:t>
            </a:r>
          </a:p>
          <a:p>
            <a:pPr lvl="1"/>
            <a:r>
              <a:rPr lang="de-DE" noProof="0" dirty="0"/>
              <a:t>Zweite Ebene</a:t>
            </a:r>
          </a:p>
          <a:p>
            <a:pPr lvl="2"/>
            <a:r>
              <a:rPr lang="de-DE" noProof="0" dirty="0"/>
              <a:t>Dritte Ebene</a:t>
            </a:r>
          </a:p>
          <a:p>
            <a:pPr lvl="3"/>
            <a:r>
              <a:rPr lang="de-DE" noProof="0" dirty="0"/>
              <a:t>Vierte Ebene</a:t>
            </a:r>
          </a:p>
          <a:p>
            <a:pPr lvl="4"/>
            <a:r>
              <a:rPr lang="de-DE" noProof="0" dirty="0"/>
              <a:t>Fünfte Ebene</a:t>
            </a:r>
            <a:endParaRPr lang="de-CH" noProof="0" dirty="0"/>
          </a:p>
        </p:txBody>
      </p:sp>
      <p:sp>
        <p:nvSpPr>
          <p:cNvPr id="4" name="Datumsplatzhalter 3">
            <a:extLst>
              <a:ext uri="{FF2B5EF4-FFF2-40B4-BE49-F238E27FC236}">
                <a16:creationId xmlns:a16="http://schemas.microsoft.com/office/drawing/2014/main" id="{67DB21BA-81C0-43DB-A42C-5F672DBC37F2}"/>
              </a:ext>
            </a:extLst>
          </p:cNvPr>
          <p:cNvSpPr>
            <a:spLocks noGrp="1"/>
          </p:cNvSpPr>
          <p:nvPr>
            <p:ph type="dt" sz="half" idx="10"/>
          </p:nvPr>
        </p:nvSpPr>
        <p:spPr/>
        <p:txBody>
          <a:bodyPr/>
          <a:lstStyle>
            <a:lvl1pPr>
              <a:defRPr>
                <a:latin typeface="Segoe UI" panose="020B0502040204020203" pitchFamily="34" charset="0"/>
                <a:cs typeface="Segoe UI" panose="020B0502040204020203" pitchFamily="34" charset="0"/>
              </a:defRPr>
            </a:lvl1pPr>
          </a:lstStyle>
          <a:p>
            <a:fld id="{360162FC-E8FF-4D52-8F53-8F2A2A3AD348}" type="datetime1">
              <a:rPr lang="de-CH" smtClean="0"/>
              <a:pPr/>
              <a:t>11.05.2024</a:t>
            </a:fld>
            <a:endParaRPr lang="de-CH" dirty="0"/>
          </a:p>
        </p:txBody>
      </p:sp>
      <p:sp>
        <p:nvSpPr>
          <p:cNvPr id="6" name="Foliennummernplatzhalter 5">
            <a:extLst>
              <a:ext uri="{FF2B5EF4-FFF2-40B4-BE49-F238E27FC236}">
                <a16:creationId xmlns:a16="http://schemas.microsoft.com/office/drawing/2014/main" id="{0FC1D5C1-A4AD-42D4-93B7-D3B71140E3A1}"/>
              </a:ext>
            </a:extLst>
          </p:cNvPr>
          <p:cNvSpPr>
            <a:spLocks noGrp="1"/>
          </p:cNvSpPr>
          <p:nvPr>
            <p:ph type="sldNum" sz="quarter" idx="12"/>
          </p:nvPr>
        </p:nvSpPr>
        <p:spPr/>
        <p:txBody>
          <a:bodyPr/>
          <a:lstStyle>
            <a:lvl1pPr>
              <a:defRPr>
                <a:latin typeface="Segoe UI" panose="020B0502040204020203" pitchFamily="34" charset="0"/>
                <a:cs typeface="Segoe UI" panose="020B0502040204020203" pitchFamily="34" charset="0"/>
              </a:defRPr>
            </a:lvl1pPr>
          </a:lstStyle>
          <a:p>
            <a:fld id="{5ACA52AF-F19D-405C-AD5F-7D94B96A5CC3}" type="slidenum">
              <a:rPr lang="de-CH" smtClean="0"/>
              <a:pPr/>
              <a:t>‹Nr.›</a:t>
            </a:fld>
            <a:endParaRPr lang="de-CH" dirty="0"/>
          </a:p>
        </p:txBody>
      </p:sp>
      <p:graphicFrame>
        <p:nvGraphicFramePr>
          <p:cNvPr id="11" name="Tabelle 10"/>
          <p:cNvGraphicFramePr>
            <a:graphicFrameLocks noGrp="1"/>
          </p:cNvGraphicFramePr>
          <p:nvPr userDrawn="1">
            <p:extLst>
              <p:ext uri="{D42A27DB-BD31-4B8C-83A1-F6EECF244321}">
                <p14:modId xmlns:p14="http://schemas.microsoft.com/office/powerpoint/2010/main" val="2383152858"/>
              </p:ext>
            </p:extLst>
          </p:nvPr>
        </p:nvGraphicFramePr>
        <p:xfrm>
          <a:off x="731837" y="6311724"/>
          <a:ext cx="4176000" cy="426720"/>
        </p:xfrm>
        <a:graphic>
          <a:graphicData uri="http://schemas.openxmlformats.org/drawingml/2006/table">
            <a:tbl>
              <a:tblPr firstRow="1" bandRow="1">
                <a:tableStyleId>{5940675A-B579-460E-94D1-54222C63F5DA}</a:tableStyleId>
              </a:tblPr>
              <a:tblGrid>
                <a:gridCol w="681984">
                  <a:extLst>
                    <a:ext uri="{9D8B030D-6E8A-4147-A177-3AD203B41FA5}">
                      <a16:colId xmlns:a16="http://schemas.microsoft.com/office/drawing/2014/main" val="416155468"/>
                    </a:ext>
                  </a:extLst>
                </a:gridCol>
                <a:gridCol w="650497">
                  <a:extLst>
                    <a:ext uri="{9D8B030D-6E8A-4147-A177-3AD203B41FA5}">
                      <a16:colId xmlns:a16="http://schemas.microsoft.com/office/drawing/2014/main" val="1118078142"/>
                    </a:ext>
                  </a:extLst>
                </a:gridCol>
                <a:gridCol w="433947">
                  <a:extLst>
                    <a:ext uri="{9D8B030D-6E8A-4147-A177-3AD203B41FA5}">
                      <a16:colId xmlns:a16="http://schemas.microsoft.com/office/drawing/2014/main" val="1670386247"/>
                    </a:ext>
                  </a:extLst>
                </a:gridCol>
                <a:gridCol w="707153">
                  <a:extLst>
                    <a:ext uri="{9D8B030D-6E8A-4147-A177-3AD203B41FA5}">
                      <a16:colId xmlns:a16="http://schemas.microsoft.com/office/drawing/2014/main" val="2233018771"/>
                    </a:ext>
                  </a:extLst>
                </a:gridCol>
                <a:gridCol w="516289">
                  <a:extLst>
                    <a:ext uri="{9D8B030D-6E8A-4147-A177-3AD203B41FA5}">
                      <a16:colId xmlns:a16="http://schemas.microsoft.com/office/drawing/2014/main" val="1481001777"/>
                    </a:ext>
                  </a:extLst>
                </a:gridCol>
                <a:gridCol w="1186130">
                  <a:extLst>
                    <a:ext uri="{9D8B030D-6E8A-4147-A177-3AD203B41FA5}">
                      <a16:colId xmlns:a16="http://schemas.microsoft.com/office/drawing/2014/main" val="4083770232"/>
                    </a:ext>
                  </a:extLst>
                </a:gridCol>
              </a:tblGrid>
              <a:tr h="131306">
                <a:tc gridSpan="2">
                  <a:txBody>
                    <a:bodyPr/>
                    <a:lstStyle/>
                    <a:p>
                      <a:pPr algn="ctr"/>
                      <a:r>
                        <a:rPr lang="en-US" sz="800" dirty="0" smtClean="0">
                          <a:solidFill>
                            <a:schemeClr val="tx1"/>
                          </a:solidFill>
                          <a:latin typeface="Segoe UI" panose="020B0502040204020203" pitchFamily="34" charset="0"/>
                          <a:cs typeface="Segoe UI" panose="020B0502040204020203" pitchFamily="34" charset="0"/>
                        </a:rPr>
                        <a:t>Introduction</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hMerge="1">
                  <a:txBody>
                    <a:bodyPr/>
                    <a:lstStyle/>
                    <a:p>
                      <a:endParaRPr lang="en-US" dirty="0"/>
                    </a:p>
                  </a:txBody>
                  <a:tcPr/>
                </a:tc>
                <a:tc gridSpan="2">
                  <a:txBody>
                    <a:bodyPr/>
                    <a:lstStyle/>
                    <a:p>
                      <a:pPr marL="0" algn="ctr" defTabSz="914400" rtl="0" eaLnBrk="1" latinLnBrk="0" hangingPunct="1"/>
                      <a:r>
                        <a:rPr lang="en-US" sz="800" kern="1200" dirty="0" smtClean="0">
                          <a:solidFill>
                            <a:schemeClr val="bg1"/>
                          </a:solidFill>
                          <a:latin typeface="Segoe UI" panose="020B0502040204020203" pitchFamily="34" charset="0"/>
                          <a:ea typeface="+mn-ea"/>
                          <a:cs typeface="Segoe UI" panose="020B0502040204020203" pitchFamily="34" charset="0"/>
                        </a:rPr>
                        <a:t>Methodology</a:t>
                      </a:r>
                      <a:endParaRPr lang="en-US" sz="800" kern="1200" dirty="0">
                        <a:solidFill>
                          <a:schemeClr val="bg1"/>
                        </a:solidFill>
                        <a:latin typeface="Segoe UI" panose="020B0502040204020203" pitchFamily="34" charset="0"/>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hMerge="1">
                  <a:txBody>
                    <a:bodyPr/>
                    <a:lstStyle/>
                    <a:p>
                      <a:endParaRPr lang="en-US" dirty="0"/>
                    </a:p>
                  </a:txBody>
                  <a:tcPr/>
                </a:tc>
                <a:tc rowSpan="2">
                  <a:txBody>
                    <a:bodyPr/>
                    <a:lstStyle/>
                    <a:p>
                      <a:pPr algn="ctr"/>
                      <a:r>
                        <a:rPr lang="en-US" sz="800" dirty="0" smtClean="0">
                          <a:latin typeface="Segoe UI" panose="020B0502040204020203" pitchFamily="34" charset="0"/>
                          <a:cs typeface="Segoe UI" panose="020B0502040204020203" pitchFamily="34" charset="0"/>
                        </a:rPr>
                        <a:t>Results</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rowSpan="2">
                  <a:txBody>
                    <a:bodyPr/>
                    <a:lstStyle/>
                    <a:p>
                      <a:pPr algn="ctr"/>
                      <a:r>
                        <a:rPr lang="en-US" sz="800" dirty="0" smtClean="0">
                          <a:latin typeface="Segoe UI" panose="020B0502040204020203" pitchFamily="34" charset="0"/>
                          <a:cs typeface="Segoe UI" panose="020B0502040204020203" pitchFamily="34" charset="0"/>
                        </a:rPr>
                        <a:t>Conclusion &amp; Outlook</a:t>
                      </a:r>
                      <a:endParaRPr lang="en-US" sz="800" dirty="0">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6804481"/>
                  </a:ext>
                </a:extLst>
              </a:tr>
              <a:tr h="206338">
                <a:tc>
                  <a:txBody>
                    <a:bodyPr/>
                    <a:lstStyle/>
                    <a:p>
                      <a:pPr algn="l"/>
                      <a:r>
                        <a:rPr lang="en-US" sz="800" dirty="0" smtClean="0">
                          <a:solidFill>
                            <a:schemeClr val="tx1"/>
                          </a:solidFill>
                          <a:latin typeface="Segoe UI" panose="020B0502040204020203" pitchFamily="34" charset="0"/>
                          <a:cs typeface="Segoe UI" panose="020B0502040204020203" pitchFamily="34" charset="0"/>
                        </a:rPr>
                        <a:t>Motivation</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tx1"/>
                          </a:solidFill>
                          <a:latin typeface="Segoe UI" panose="020B0502040204020203" pitchFamily="34" charset="0"/>
                          <a:cs typeface="Segoe UI" panose="020B0502040204020203" pitchFamily="34" charset="0"/>
                        </a:rPr>
                        <a:t>Objectives</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tx1"/>
                          </a:solidFill>
                          <a:latin typeface="Segoe UI" panose="020B0502040204020203" pitchFamily="34" charset="0"/>
                          <a:cs typeface="Segoe UI" panose="020B0502040204020203" pitchFamily="34" charset="0"/>
                        </a:rPr>
                        <a:t>MILP</a:t>
                      </a:r>
                      <a:endParaRPr lang="en-US" sz="800" dirty="0">
                        <a:solidFill>
                          <a:schemeClr val="tx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pPr algn="l"/>
                      <a:r>
                        <a:rPr lang="en-US" sz="800" dirty="0" smtClean="0">
                          <a:solidFill>
                            <a:schemeClr val="bg1"/>
                          </a:solidFill>
                          <a:latin typeface="Segoe UI" panose="020B0502040204020203" pitchFamily="34" charset="0"/>
                          <a:cs typeface="Segoe UI" panose="020B0502040204020203" pitchFamily="34" charset="0"/>
                        </a:rPr>
                        <a:t>Case Study</a:t>
                      </a:r>
                      <a:endParaRPr lang="en-US" sz="800" dirty="0">
                        <a:solidFill>
                          <a:schemeClr val="bg1"/>
                        </a:solidFill>
                        <a:latin typeface="Segoe UI" panose="020B0502040204020203" pitchFamily="34" charset="0"/>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1178246207"/>
                  </a:ext>
                </a:extLst>
              </a:tr>
            </a:tbl>
          </a:graphicData>
        </a:graphic>
      </p:graphicFrame>
      <p:sp>
        <p:nvSpPr>
          <p:cNvPr id="9" name="Fußzeilenplatzhalter 4">
            <a:extLst>
              <a:ext uri="{FF2B5EF4-FFF2-40B4-BE49-F238E27FC236}">
                <a16:creationId xmlns:a16="http://schemas.microsoft.com/office/drawing/2014/main" id="{1BC78786-28C3-4EAB-A3FC-1A4BFA8447EC}"/>
              </a:ext>
            </a:extLst>
          </p:cNvPr>
          <p:cNvSpPr>
            <a:spLocks noGrp="1"/>
          </p:cNvSpPr>
          <p:nvPr>
            <p:ph type="ftr" sz="quarter" idx="11"/>
          </p:nvPr>
        </p:nvSpPr>
        <p:spPr>
          <a:xfrm>
            <a:off x="5626878" y="6522444"/>
            <a:ext cx="4272886" cy="216000"/>
          </a:xfrm>
          <a:prstGeom prst="rect">
            <a:avLst/>
          </a:prstGeom>
        </p:spPr>
        <p:txBody>
          <a:bodyPr/>
          <a:lstStyle>
            <a:lvl1pPr>
              <a:defRPr sz="800">
                <a:latin typeface="Segoe UI" panose="020B0502040204020203" pitchFamily="34" charset="0"/>
                <a:cs typeface="Segoe UI" panose="020B0502040204020203" pitchFamily="34" charset="0"/>
              </a:defRPr>
            </a:lvl1pPr>
          </a:lstStyle>
          <a:p>
            <a:r>
              <a:rPr lang="en-US" dirty="0" smtClean="0"/>
              <a:t>Reliability and Risk Engineering Laboratory, </a:t>
            </a:r>
            <a:r>
              <a:rPr lang="en-US" b="1" dirty="0" smtClean="0"/>
              <a:t>ETH</a:t>
            </a:r>
            <a:r>
              <a:rPr lang="en-US" dirty="0" smtClean="0"/>
              <a:t> | Urban Energy Systems Laboratory, </a:t>
            </a:r>
            <a:r>
              <a:rPr lang="en-US" b="1" dirty="0" smtClean="0"/>
              <a:t>Empa</a:t>
            </a:r>
            <a:endParaRPr lang="en-US" b="1" dirty="0"/>
          </a:p>
        </p:txBody>
      </p:sp>
    </p:spTree>
    <p:extLst>
      <p:ext uri="{BB962C8B-B14F-4D97-AF65-F5344CB8AC3E}">
        <p14:creationId xmlns:p14="http://schemas.microsoft.com/office/powerpoint/2010/main" val="286505446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9CEF804-E58C-481B-A606-7D35AF68FF55}"/>
              </a:ext>
            </a:extLst>
          </p:cNvPr>
          <p:cNvSpPr>
            <a:spLocks noGrp="1"/>
          </p:cNvSpPr>
          <p:nvPr>
            <p:ph type="title"/>
          </p:nvPr>
        </p:nvSpPr>
        <p:spPr>
          <a:xfrm>
            <a:off x="731837" y="260351"/>
            <a:ext cx="10728325" cy="900000"/>
          </a:xfrm>
          <a:prstGeom prst="rect">
            <a:avLst/>
          </a:prstGeom>
        </p:spPr>
        <p:txBody>
          <a:bodyPr vert="horz" lIns="0" tIns="0" rIns="0" bIns="0" rtlCol="0" anchor="t" anchorCtr="0">
            <a:noAutofit/>
          </a:bodyPr>
          <a:lstStyle/>
          <a:p>
            <a:r>
              <a:rPr lang="de-CH" noProof="0" dirty="0"/>
              <a:t>Mastertitelformat bearbeiten</a:t>
            </a:r>
          </a:p>
        </p:txBody>
      </p:sp>
      <p:sp>
        <p:nvSpPr>
          <p:cNvPr id="3" name="Textplatzhalter 2">
            <a:extLst>
              <a:ext uri="{FF2B5EF4-FFF2-40B4-BE49-F238E27FC236}">
                <a16:creationId xmlns:a16="http://schemas.microsoft.com/office/drawing/2014/main" id="{65C6EC0D-393C-42F2-B6A7-B19C9B098F2D}"/>
              </a:ext>
            </a:extLst>
          </p:cNvPr>
          <p:cNvSpPr>
            <a:spLocks noGrp="1"/>
          </p:cNvSpPr>
          <p:nvPr>
            <p:ph type="body" idx="1"/>
          </p:nvPr>
        </p:nvSpPr>
        <p:spPr>
          <a:xfrm>
            <a:off x="731837" y="1412875"/>
            <a:ext cx="10728325" cy="4680000"/>
          </a:xfrm>
          <a:prstGeom prst="rect">
            <a:avLst/>
          </a:prstGeom>
        </p:spPr>
        <p:txBody>
          <a:bodyPr vert="horz" lIns="0" tIns="0" rIns="0" bIns="0" rtlCol="0">
            <a:noAutofit/>
          </a:bodyPr>
          <a:lstStyle/>
          <a:p>
            <a:pPr lvl="0"/>
            <a:r>
              <a:rPr lang="de-CH" noProof="0" dirty="0"/>
              <a:t>Mastertextformat bearbeiten</a:t>
            </a:r>
          </a:p>
          <a:p>
            <a:pPr lvl="1"/>
            <a:r>
              <a:rPr lang="de-CH" noProof="0" dirty="0"/>
              <a:t>Zweite Ebene</a:t>
            </a:r>
          </a:p>
          <a:p>
            <a:pPr lvl="2"/>
            <a:r>
              <a:rPr lang="de-CH" noProof="0" dirty="0"/>
              <a:t>Dritte Ebene</a:t>
            </a:r>
          </a:p>
          <a:p>
            <a:pPr lvl="3"/>
            <a:r>
              <a:rPr lang="de-CH" noProof="0" dirty="0"/>
              <a:t>Vierte Ebene</a:t>
            </a:r>
          </a:p>
          <a:p>
            <a:pPr lvl="4"/>
            <a:r>
              <a:rPr lang="de-CH" noProof="0" dirty="0"/>
              <a:t>Fünfte Ebene</a:t>
            </a:r>
          </a:p>
        </p:txBody>
      </p:sp>
      <p:sp>
        <p:nvSpPr>
          <p:cNvPr id="4" name="Datumsplatzhalter 3">
            <a:extLst>
              <a:ext uri="{FF2B5EF4-FFF2-40B4-BE49-F238E27FC236}">
                <a16:creationId xmlns:a16="http://schemas.microsoft.com/office/drawing/2014/main" id="{37C96E51-36C9-4BEE-A761-33378A0DF03D}"/>
              </a:ext>
            </a:extLst>
          </p:cNvPr>
          <p:cNvSpPr>
            <a:spLocks noGrp="1"/>
          </p:cNvSpPr>
          <p:nvPr>
            <p:ph type="dt" sz="half" idx="2"/>
          </p:nvPr>
        </p:nvSpPr>
        <p:spPr>
          <a:xfrm>
            <a:off x="10473692" y="6522444"/>
            <a:ext cx="612000" cy="216000"/>
          </a:xfrm>
          <a:prstGeom prst="rect">
            <a:avLst/>
          </a:prstGeom>
        </p:spPr>
        <p:txBody>
          <a:bodyPr vert="horz" lIns="0" tIns="0" rIns="0" bIns="0" rtlCol="0" anchor="ctr"/>
          <a:lstStyle>
            <a:lvl1pPr algn="l">
              <a:defRPr sz="800">
                <a:solidFill>
                  <a:schemeClr val="tx1"/>
                </a:solidFill>
              </a:defRPr>
            </a:lvl1pPr>
          </a:lstStyle>
          <a:p>
            <a:fld id="{269E37AB-EE9C-4565-B2FD-B1FC504BEE2A}" type="datetime1">
              <a:rPr lang="de-CH" noProof="0" smtClean="0"/>
              <a:t>11.05.2024</a:t>
            </a:fld>
            <a:endParaRPr lang="de-CH" noProof="0"/>
          </a:p>
        </p:txBody>
      </p:sp>
      <p:sp>
        <p:nvSpPr>
          <p:cNvPr id="6" name="Foliennummernplatzhalter 5">
            <a:extLst>
              <a:ext uri="{FF2B5EF4-FFF2-40B4-BE49-F238E27FC236}">
                <a16:creationId xmlns:a16="http://schemas.microsoft.com/office/drawing/2014/main" id="{7FDFCC57-7DDC-4B2C-A6BE-862DAF9C9F11}"/>
              </a:ext>
            </a:extLst>
          </p:cNvPr>
          <p:cNvSpPr>
            <a:spLocks noGrp="1"/>
          </p:cNvSpPr>
          <p:nvPr>
            <p:ph type="sldNum" sz="quarter" idx="4"/>
          </p:nvPr>
        </p:nvSpPr>
        <p:spPr>
          <a:xfrm>
            <a:off x="11137585" y="6522444"/>
            <a:ext cx="322577" cy="216000"/>
          </a:xfrm>
          <a:prstGeom prst="rect">
            <a:avLst/>
          </a:prstGeom>
        </p:spPr>
        <p:txBody>
          <a:bodyPr vert="horz" lIns="0" tIns="0" rIns="0" bIns="0" rtlCol="0" anchor="ctr"/>
          <a:lstStyle>
            <a:lvl1pPr algn="r">
              <a:defRPr sz="800">
                <a:solidFill>
                  <a:schemeClr val="tx1"/>
                </a:solidFill>
              </a:defRPr>
            </a:lvl1pPr>
          </a:lstStyle>
          <a:p>
            <a:fld id="{5ACA52AF-F19D-405C-AD5F-7D94B96A5CC3}" type="slidenum">
              <a:rPr lang="de-CH" noProof="0" smtClean="0"/>
              <a:pPr/>
              <a:t>‹Nr.›</a:t>
            </a:fld>
            <a:endParaRPr lang="de-CH" noProof="0"/>
          </a:p>
        </p:txBody>
      </p:sp>
    </p:spTree>
    <p:extLst>
      <p:ext uri="{BB962C8B-B14F-4D97-AF65-F5344CB8AC3E}">
        <p14:creationId xmlns:p14="http://schemas.microsoft.com/office/powerpoint/2010/main" val="40960627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0" r:id="rId6"/>
    <p:sldLayoutId id="2147483655" r:id="rId7"/>
    <p:sldLayoutId id="2147483682" r:id="rId8"/>
    <p:sldLayoutId id="2147483683" r:id="rId9"/>
    <p:sldLayoutId id="2147483684" r:id="rId10"/>
    <p:sldLayoutId id="214748368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Lst>
  <p:hf hdr="0"/>
  <p:txStyles>
    <p:titleStyle>
      <a:lvl1pPr algn="l" defTabSz="914400" rtl="0" eaLnBrk="1" latinLnBrk="0" hangingPunct="1">
        <a:lnSpc>
          <a:spcPct val="90000"/>
        </a:lnSpc>
        <a:spcBef>
          <a:spcPct val="0"/>
        </a:spcBef>
        <a:buNone/>
        <a:defRPr sz="2600" kern="1200">
          <a:solidFill>
            <a:schemeClr val="tx1"/>
          </a:solidFill>
          <a:latin typeface="Segoe UI" panose="020B0502040204020203" pitchFamily="34" charset="0"/>
          <a:ea typeface="+mj-ea"/>
          <a:cs typeface="Segoe UI" panose="020B0502040204020203" pitchFamily="34" charset="0"/>
        </a:defRPr>
      </a:lvl1pPr>
    </p:titleStyle>
    <p:body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461" userDrawn="1">
          <p15:clr>
            <a:srgbClr val="F26B43"/>
          </p15:clr>
        </p15:guide>
        <p15:guide id="3" pos="7219" userDrawn="1">
          <p15:clr>
            <a:srgbClr val="F26B43"/>
          </p15:clr>
        </p15:guide>
        <p15:guide id="4" orient="horz" pos="164" userDrawn="1">
          <p15:clr>
            <a:srgbClr val="F26B43"/>
          </p15:clr>
        </p15:guide>
        <p15:guide id="5" orient="horz" pos="890" userDrawn="1">
          <p15:clr>
            <a:srgbClr val="F26B43"/>
          </p15:clr>
        </p15:guide>
        <p15:guide id="6" orient="horz" pos="4201"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35.jpg"/></Relationships>
</file>

<file path=ppt/slides/_rels/slide2.xml.rels><?xml version="1.0" encoding="UTF-8" standalone="yes"?>
<Relationships xmlns="http://schemas.openxmlformats.org/package/2006/relationships"><Relationship Id="rId3" Type="http://schemas.openxmlformats.org/officeDocument/2006/relationships/hyperlink" Target="https://nworbmot.org/courses/es-23/"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hyperlink" Target="https://rre.ethz.ch/" TargetMode="External"/><Relationship Id="rId2" Type="http://schemas.openxmlformats.org/officeDocument/2006/relationships/hyperlink" Target="mailto:fmaxime@student.ethz.ch" TargetMode="Externa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hyperlink" Target="https://www.tesla.com/de_CH/findus/location/supercharger/rubigensupercharger"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9.jpg"/><Relationship Id="rId5" Type="http://schemas.openxmlformats.org/officeDocument/2006/relationships/image" Target="../media/image18.png"/><Relationship Id="rId4" Type="http://schemas.openxmlformats.org/officeDocument/2006/relationships/hyperlink" Target="https://power.larc.nasa.gov/beta/data-access-view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Bildplatzhalter 18" descr="Ein Bild, das Gebäude, Stadt, Schloss, Turm enthält.&#10;&#10;Automatisch generierte Beschreibung">
            <a:extLst>
              <a:ext uri="{FF2B5EF4-FFF2-40B4-BE49-F238E27FC236}">
                <a16:creationId xmlns:a16="http://schemas.microsoft.com/office/drawing/2014/main" id="{882FF669-564A-4497-A386-BA8B28F256B8}"/>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461" b="461"/>
          <a:stretch/>
        </p:blipFill>
        <p:spPr/>
      </p:pic>
      <p:sp>
        <p:nvSpPr>
          <p:cNvPr id="3" name="Titel 2">
            <a:extLst>
              <a:ext uri="{FF2B5EF4-FFF2-40B4-BE49-F238E27FC236}">
                <a16:creationId xmlns:a16="http://schemas.microsoft.com/office/drawing/2014/main" id="{AC1FB292-90C1-439C-8480-EB4116CF2374}"/>
              </a:ext>
            </a:extLst>
          </p:cNvPr>
          <p:cNvSpPr>
            <a:spLocks noGrp="1"/>
          </p:cNvSpPr>
          <p:nvPr>
            <p:ph type="ctrTitle"/>
          </p:nvPr>
        </p:nvSpPr>
        <p:spPr>
          <a:xfrm>
            <a:off x="-1" y="2233538"/>
            <a:ext cx="7295949" cy="3312000"/>
          </a:xfrm>
        </p:spPr>
        <p:txBody>
          <a:bodyPr/>
          <a:lstStyle/>
          <a:p>
            <a:r>
              <a:rPr lang="en-US" dirty="0"/>
              <a:t>Peak Shaving using Hydrogen Energy Storage System with Heat Coupling</a:t>
            </a:r>
          </a:p>
        </p:txBody>
      </p:sp>
      <p:sp>
        <p:nvSpPr>
          <p:cNvPr id="6" name="Textplatzhalter 5">
            <a:extLst>
              <a:ext uri="{FF2B5EF4-FFF2-40B4-BE49-F238E27FC236}">
                <a16:creationId xmlns:a16="http://schemas.microsoft.com/office/drawing/2014/main" id="{4171C1F6-869F-40B1-8975-92FF2042F4CD}"/>
              </a:ext>
            </a:extLst>
          </p:cNvPr>
          <p:cNvSpPr>
            <a:spLocks noGrp="1"/>
          </p:cNvSpPr>
          <p:nvPr>
            <p:ph type="body" sz="quarter" idx="13"/>
          </p:nvPr>
        </p:nvSpPr>
        <p:spPr>
          <a:xfrm>
            <a:off x="1078516" y="4649002"/>
            <a:ext cx="4680000" cy="651492"/>
          </a:xfrm>
        </p:spPr>
        <p:txBody>
          <a:bodyPr/>
          <a:lstStyle/>
          <a:p>
            <a:r>
              <a:rPr lang="en-US" b="1" dirty="0"/>
              <a:t>Maxime Fischer</a:t>
            </a:r>
          </a:p>
          <a:p>
            <a:r>
              <a:rPr lang="en-US" dirty="0" smtClean="0"/>
              <a:t>Mai 14, 2024 - </a:t>
            </a:r>
            <a:r>
              <a:rPr lang="en-US" dirty="0"/>
              <a:t>Zurich</a:t>
            </a:r>
          </a:p>
          <a:p>
            <a:endParaRPr lang="de-DE" dirty="0"/>
          </a:p>
        </p:txBody>
      </p:sp>
    </p:spTree>
    <p:extLst>
      <p:ext uri="{BB962C8B-B14F-4D97-AF65-F5344CB8AC3E}">
        <p14:creationId xmlns:p14="http://schemas.microsoft.com/office/powerpoint/2010/main" val="35361688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11.05.2024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10</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smtClean="0"/>
              <a:t>Case Study – </a:t>
            </a:r>
            <a:r>
              <a:rPr lang="en-US" dirty="0" smtClean="0"/>
              <a:t>DHN and Heat demand </a:t>
            </a:r>
            <a:endParaRPr lang="en-US" dirty="0"/>
          </a:p>
        </p:txBody>
      </p:sp>
      <p:pic>
        <p:nvPicPr>
          <p:cNvPr id="8" name="Grafik 7"/>
          <p:cNvPicPr>
            <a:picLocks noChangeAspect="1"/>
          </p:cNvPicPr>
          <p:nvPr/>
        </p:nvPicPr>
        <p:blipFill rotWithShape="1">
          <a:blip r:embed="rId2" cstate="hqprint">
            <a:extLst>
              <a:ext uri="{28A0092B-C50C-407E-A947-70E740481C1C}">
                <a14:useLocalDpi xmlns:a14="http://schemas.microsoft.com/office/drawing/2010/main" val="0"/>
              </a:ext>
            </a:extLst>
          </a:blip>
          <a:srcRect r="2223"/>
          <a:stretch/>
        </p:blipFill>
        <p:spPr>
          <a:xfrm>
            <a:off x="932635" y="1160351"/>
            <a:ext cx="5063482" cy="4531491"/>
          </a:xfrm>
          <a:prstGeom prst="rect">
            <a:avLst/>
          </a:prstGeom>
        </p:spPr>
      </p:pic>
      <p:pic>
        <p:nvPicPr>
          <p:cNvPr id="11" name="Grafik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96915" y="1160351"/>
            <a:ext cx="5164394" cy="4515812"/>
          </a:xfrm>
          <a:prstGeom prst="rect">
            <a:avLst/>
          </a:prstGeom>
        </p:spPr>
      </p:pic>
    </p:spTree>
    <p:extLst>
      <p:ext uri="{BB962C8B-B14F-4D97-AF65-F5344CB8AC3E}">
        <p14:creationId xmlns:p14="http://schemas.microsoft.com/office/powerpoint/2010/main" val="19634682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11</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smtClean="0"/>
              <a:t>Base Case Scenario 2019</a:t>
            </a:r>
            <a:endParaRPr lang="en-US" dirty="0"/>
          </a:p>
        </p:txBody>
      </p:sp>
      <p:sp>
        <p:nvSpPr>
          <p:cNvPr id="8" name="Textfeld 7"/>
          <p:cNvSpPr txBox="1"/>
          <p:nvPr/>
        </p:nvSpPr>
        <p:spPr>
          <a:xfrm>
            <a:off x="731836" y="1160351"/>
            <a:ext cx="4791467" cy="4524315"/>
          </a:xfrm>
          <a:prstGeom prst="rect">
            <a:avLst/>
          </a:prstGeom>
          <a:noFill/>
        </p:spPr>
        <p:txBody>
          <a:bodyPr wrap="square" rtlCol="0">
            <a:spAutoFit/>
          </a:bodyPr>
          <a:lstStyle/>
          <a:p>
            <a:pPr algn="just"/>
            <a:r>
              <a:rPr lang="en-US" b="1" dirty="0">
                <a:latin typeface="Segoe UI" panose="020B0502040204020203" pitchFamily="34" charset="0"/>
                <a:cs typeface="Segoe UI" panose="020B0502040204020203" pitchFamily="34" charset="0"/>
              </a:rPr>
              <a:t>Seasonal Variability and Grid Dependency</a:t>
            </a:r>
            <a:r>
              <a:rPr lang="en-US" dirty="0">
                <a:latin typeface="Segoe UI" panose="020B0502040204020203" pitchFamily="34" charset="0"/>
                <a:cs typeface="Segoe UI" panose="020B0502040204020203" pitchFamily="34" charset="0"/>
              </a:rPr>
              <a:t>: During winter, decreased solar irradiance necessitates increased grid imports to meet energy demands</a:t>
            </a:r>
            <a:r>
              <a:rPr lang="en-US" dirty="0" smtClean="0">
                <a:latin typeface="Segoe UI" panose="020B0502040204020203" pitchFamily="34" charset="0"/>
                <a:cs typeface="Segoe UI" panose="020B0502040204020203" pitchFamily="34" charset="0"/>
              </a:rPr>
              <a:t>.</a:t>
            </a:r>
          </a:p>
          <a:p>
            <a:pPr algn="just"/>
            <a:endParaRPr lang="en-US" dirty="0">
              <a:latin typeface="Segoe UI" panose="020B0502040204020203" pitchFamily="34" charset="0"/>
              <a:cs typeface="Segoe UI" panose="020B0502040204020203" pitchFamily="34" charset="0"/>
            </a:endParaRPr>
          </a:p>
          <a:p>
            <a:pPr algn="just"/>
            <a:r>
              <a:rPr lang="en-US" b="1" dirty="0">
                <a:latin typeface="Segoe UI" panose="020B0502040204020203" pitchFamily="34" charset="0"/>
                <a:cs typeface="Segoe UI" panose="020B0502040204020203" pitchFamily="34" charset="0"/>
              </a:rPr>
              <a:t>Optimization Strategy</a:t>
            </a:r>
            <a:r>
              <a:rPr lang="en-US" dirty="0">
                <a:latin typeface="Segoe UI" panose="020B0502040204020203" pitchFamily="34" charset="0"/>
                <a:cs typeface="Segoe UI" panose="020B0502040204020203" pitchFamily="34" charset="0"/>
              </a:rPr>
              <a:t>: </a:t>
            </a:r>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The </a:t>
            </a:r>
            <a:r>
              <a:rPr lang="en-US" dirty="0">
                <a:latin typeface="Segoe UI" panose="020B0502040204020203" pitchFamily="34" charset="0"/>
                <a:cs typeface="Segoe UI" panose="020B0502040204020203" pitchFamily="34" charset="0"/>
              </a:rPr>
              <a:t>model prioritizes electricity generation from photovoltaics (PV) which is then exported to the grid to minimize costs</a:t>
            </a:r>
            <a:r>
              <a:rPr lang="en-US" dirty="0" smtClean="0">
                <a:latin typeface="Segoe UI" panose="020B0502040204020203" pitchFamily="34" charset="0"/>
                <a:cs typeface="Segoe UI" panose="020B0502040204020203" pitchFamily="34" charset="0"/>
              </a:rPr>
              <a:t>.</a:t>
            </a:r>
          </a:p>
          <a:p>
            <a:pPr algn="just"/>
            <a:endParaRPr lang="en-US" dirty="0">
              <a:latin typeface="Segoe UI" panose="020B0502040204020203" pitchFamily="34" charset="0"/>
              <a:cs typeface="Segoe UI" panose="020B0502040204020203" pitchFamily="34" charset="0"/>
            </a:endParaRPr>
          </a:p>
          <a:p>
            <a:pPr algn="just"/>
            <a:r>
              <a:rPr lang="en-US" b="1" dirty="0">
                <a:latin typeface="Segoe UI" panose="020B0502040204020203" pitchFamily="34" charset="0"/>
                <a:cs typeface="Segoe UI" panose="020B0502040204020203" pitchFamily="34" charset="0"/>
              </a:rPr>
              <a:t>Non-utilization of HESS</a:t>
            </a:r>
            <a:r>
              <a:rPr lang="en-US" dirty="0">
                <a:latin typeface="Segoe UI" panose="020B0502040204020203" pitchFamily="34" charset="0"/>
                <a:cs typeface="Segoe UI" panose="020B0502040204020203" pitchFamily="34" charset="0"/>
              </a:rPr>
              <a:t>: </a:t>
            </a:r>
            <a:endParaRPr lang="en-US" dirty="0" smtClean="0">
              <a:latin typeface="Segoe UI" panose="020B0502040204020203" pitchFamily="34" charset="0"/>
              <a:cs typeface="Segoe UI" panose="020B0502040204020203" pitchFamily="34" charset="0"/>
            </a:endParaRPr>
          </a:p>
          <a:p>
            <a:pPr algn="just"/>
            <a:r>
              <a:rPr lang="en-US" dirty="0" smtClean="0">
                <a:latin typeface="Segoe UI" panose="020B0502040204020203" pitchFamily="34" charset="0"/>
                <a:cs typeface="Segoe UI" panose="020B0502040204020203" pitchFamily="34" charset="0"/>
              </a:rPr>
              <a:t>The </a:t>
            </a:r>
            <a:r>
              <a:rPr lang="en-US" dirty="0">
                <a:latin typeface="Segoe UI" panose="020B0502040204020203" pitchFamily="34" charset="0"/>
                <a:cs typeface="Segoe UI" panose="020B0502040204020203" pitchFamily="34" charset="0"/>
              </a:rPr>
              <a:t>Hydrogen Energy Storage System (HESS) remained unused, likely due to the substantial initial investment costs associated with its components, such as </a:t>
            </a:r>
            <a:r>
              <a:rPr lang="en-US" dirty="0" smtClean="0">
                <a:latin typeface="Segoe UI" panose="020B0502040204020203" pitchFamily="34" charset="0"/>
                <a:cs typeface="Segoe UI" panose="020B0502040204020203" pitchFamily="34" charset="0"/>
              </a:rPr>
              <a:t>the Electrolyser </a:t>
            </a:r>
            <a:r>
              <a:rPr lang="en-US" dirty="0">
                <a:latin typeface="Segoe UI" panose="020B0502040204020203" pitchFamily="34" charset="0"/>
                <a:cs typeface="Segoe UI" panose="020B0502040204020203" pitchFamily="34" charset="0"/>
              </a:rPr>
              <a:t>and Fuel </a:t>
            </a:r>
            <a:r>
              <a:rPr lang="en-US" dirty="0" smtClean="0">
                <a:latin typeface="Segoe UI" panose="020B0502040204020203" pitchFamily="34" charset="0"/>
                <a:cs typeface="Segoe UI" panose="020B0502040204020203" pitchFamily="34" charset="0"/>
              </a:rPr>
              <a:t>Cell.</a:t>
            </a:r>
            <a:endParaRPr lang="en-US" dirty="0">
              <a:latin typeface="Segoe UI" panose="020B0502040204020203" pitchFamily="34" charset="0"/>
              <a:cs typeface="Segoe UI" panose="020B0502040204020203" pitchFamily="34" charset="0"/>
            </a:endParaRPr>
          </a:p>
        </p:txBody>
      </p:sp>
      <p:pic>
        <p:nvPicPr>
          <p:cNvPr id="9" name="Grafik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756073" y="1160351"/>
            <a:ext cx="5704088" cy="2247122"/>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384" y="3407473"/>
            <a:ext cx="5700777" cy="2800606"/>
          </a:xfrm>
          <a:prstGeom prst="rect">
            <a:avLst/>
          </a:prstGeom>
        </p:spPr>
      </p:pic>
    </p:spTree>
    <p:extLst>
      <p:ext uri="{BB962C8B-B14F-4D97-AF65-F5344CB8AC3E}">
        <p14:creationId xmlns:p14="http://schemas.microsoft.com/office/powerpoint/2010/main" val="18450216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12</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smtClean="0"/>
              <a:t>Evaluating the Cost Benefits of Integrating PV</a:t>
            </a:r>
            <a:endParaRPr lang="en-US" dirty="0"/>
          </a:p>
        </p:txBody>
      </p:sp>
      <p:pic>
        <p:nvPicPr>
          <p:cNvPr id="8" name="Grafik 7"/>
          <p:cNvPicPr>
            <a:picLocks noChangeAspect="1"/>
          </p:cNvPicPr>
          <p:nvPr/>
        </p:nvPicPr>
        <p:blipFill rotWithShape="1">
          <a:blip r:embed="rId3">
            <a:extLst>
              <a:ext uri="{28A0092B-C50C-407E-A947-70E740481C1C}">
                <a14:useLocalDpi xmlns:a14="http://schemas.microsoft.com/office/drawing/2010/main" val="0"/>
              </a:ext>
            </a:extLst>
          </a:blip>
          <a:srcRect l="60594" t="27247" b="38677"/>
          <a:stretch/>
        </p:blipFill>
        <p:spPr>
          <a:xfrm>
            <a:off x="5432975" y="4406517"/>
            <a:ext cx="2372683" cy="1212639"/>
          </a:xfrm>
          <a:prstGeom prst="rect">
            <a:avLst/>
          </a:prstGeom>
        </p:spPr>
      </p:pic>
      <p:grpSp>
        <p:nvGrpSpPr>
          <p:cNvPr id="9" name="Gruppieren 8"/>
          <p:cNvGrpSpPr/>
          <p:nvPr/>
        </p:nvGrpSpPr>
        <p:grpSpPr>
          <a:xfrm>
            <a:off x="731837" y="1160351"/>
            <a:ext cx="4556875" cy="4437532"/>
            <a:chOff x="731837" y="1160351"/>
            <a:chExt cx="4556875" cy="4437532"/>
          </a:xfrm>
        </p:grpSpPr>
        <p:pic>
          <p:nvPicPr>
            <p:cNvPr id="10" name="Grafik 9"/>
            <p:cNvPicPr>
              <a:picLocks noChangeAspect="1"/>
            </p:cNvPicPr>
            <p:nvPr/>
          </p:nvPicPr>
          <p:blipFill rotWithShape="1">
            <a:blip r:embed="rId4">
              <a:extLst>
                <a:ext uri="{28A0092B-C50C-407E-A947-70E740481C1C}">
                  <a14:useLocalDpi xmlns:a14="http://schemas.microsoft.com/office/drawing/2010/main" val="0"/>
                </a:ext>
              </a:extLst>
            </a:blip>
            <a:srcRect r="39377"/>
            <a:stretch/>
          </p:blipFill>
          <p:spPr>
            <a:xfrm>
              <a:off x="731837" y="1160351"/>
              <a:ext cx="4556875" cy="4437532"/>
            </a:xfrm>
            <a:prstGeom prst="rect">
              <a:avLst/>
            </a:prstGeom>
          </p:spPr>
        </p:pic>
        <p:grpSp>
          <p:nvGrpSpPr>
            <p:cNvPr id="11" name="Gruppieren 10"/>
            <p:cNvGrpSpPr/>
            <p:nvPr/>
          </p:nvGrpSpPr>
          <p:grpSpPr>
            <a:xfrm>
              <a:off x="3721444" y="2009475"/>
              <a:ext cx="458061" cy="2659698"/>
              <a:chOff x="3729644" y="2403118"/>
              <a:chExt cx="458061" cy="2659698"/>
            </a:xfrm>
          </p:grpSpPr>
          <p:sp>
            <p:nvSpPr>
              <p:cNvPr id="12" name="Rechteck 11"/>
              <p:cNvSpPr/>
              <p:nvPr/>
            </p:nvSpPr>
            <p:spPr>
              <a:xfrm>
                <a:off x="3729644" y="2701461"/>
                <a:ext cx="458061" cy="23613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hteck 12"/>
              <p:cNvSpPr/>
              <p:nvPr/>
            </p:nvSpPr>
            <p:spPr>
              <a:xfrm>
                <a:off x="3729644" y="2403118"/>
                <a:ext cx="458061" cy="29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latin typeface="Segoe UI" panose="020B0502040204020203" pitchFamily="34" charset="0"/>
                    <a:cs typeface="Segoe UI" panose="020B0502040204020203" pitchFamily="34" charset="0"/>
                  </a:rPr>
                  <a:t>BC</a:t>
                </a:r>
                <a:endParaRPr lang="en-US" dirty="0">
                  <a:solidFill>
                    <a:srgbClr val="FF0000"/>
                  </a:solidFill>
                  <a:latin typeface="Segoe UI" panose="020B0502040204020203" pitchFamily="34" charset="0"/>
                  <a:cs typeface="Segoe UI" panose="020B0502040204020203" pitchFamily="34" charset="0"/>
                </a:endParaRPr>
              </a:p>
            </p:txBody>
          </p:sp>
        </p:grpSp>
      </p:grpSp>
      <p:sp>
        <p:nvSpPr>
          <p:cNvPr id="14" name="Textfeld 13"/>
          <p:cNvSpPr txBox="1"/>
          <p:nvPr/>
        </p:nvSpPr>
        <p:spPr>
          <a:xfrm>
            <a:off x="5438898" y="1532891"/>
            <a:ext cx="6021263" cy="2246769"/>
          </a:xfrm>
          <a:prstGeom prst="rect">
            <a:avLst/>
          </a:prstGeom>
          <a:noFill/>
        </p:spPr>
        <p:txBody>
          <a:bodyPr wrap="square" rtlCol="0">
            <a:spAutoFit/>
          </a:bodyPr>
          <a:lstStyle/>
          <a:p>
            <a:r>
              <a:rPr lang="en-US" sz="2000" dirty="0">
                <a:latin typeface="Segoe UI" panose="020B0502040204020203" pitchFamily="34" charset="0"/>
                <a:cs typeface="Segoe UI" panose="020B0502040204020203" pitchFamily="34" charset="0"/>
              </a:rPr>
              <a:t>Renewable integration, such as PV panels, significantly cuts Total Annual Costs (TAC). With PV integration</a:t>
            </a:r>
            <a:r>
              <a:rPr lang="en-US" sz="2000" dirty="0" smtClean="0">
                <a:latin typeface="Segoe UI" panose="020B0502040204020203" pitchFamily="34" charset="0"/>
                <a:cs typeface="Segoe UI" panose="020B0502040204020203" pitchFamily="34" charset="0"/>
              </a:rPr>
              <a:t>:</a:t>
            </a:r>
          </a:p>
          <a:p>
            <a:endParaRPr lang="en-US" sz="2000"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TAC reduces by 42% in the Base Case Scenario.</a:t>
            </a:r>
          </a:p>
          <a:p>
            <a:pPr marL="342900"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TAC reduces by 51% when PV area is maximized to 7500m²</a:t>
            </a:r>
            <a:r>
              <a:rPr lang="en-US" sz="2000" dirty="0" smtClean="0">
                <a:latin typeface="Segoe UI" panose="020B0502040204020203" pitchFamily="34" charset="0"/>
                <a:cs typeface="Segoe UI" panose="020B0502040204020203" pitchFamily="34" charset="0"/>
              </a:rPr>
              <a:t>.</a:t>
            </a:r>
            <a:endParaRPr lang="en-US"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87938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836" y="1160351"/>
            <a:ext cx="4481587" cy="4477766"/>
          </a:xfrm>
          <a:prstGeom prst="rect">
            <a:avLst/>
          </a:prstGeom>
        </p:spPr>
      </p:pic>
      <p:sp>
        <p:nvSpPr>
          <p:cNvPr id="2" name="Titel 1"/>
          <p:cNvSpPr>
            <a:spLocks noGrp="1"/>
          </p:cNvSpPr>
          <p:nvPr>
            <p:ph type="title"/>
          </p:nvPr>
        </p:nvSpPr>
        <p:spPr/>
        <p:txBody>
          <a:bodyPr/>
          <a:lstStyle/>
          <a:p>
            <a:r>
              <a:rPr lang="en-US" dirty="0"/>
              <a:t>From Self-Sufficiency to HESS Integration: Advancing Site Capabilities</a:t>
            </a:r>
          </a:p>
        </p:txBody>
      </p:sp>
      <p:sp>
        <p:nvSpPr>
          <p:cNvPr id="4" name="Datumsplatzhalter 3"/>
          <p:cNvSpPr>
            <a:spLocks noGrp="1"/>
          </p:cNvSpPr>
          <p:nvPr>
            <p:ph type="dt" sz="half" idx="10"/>
          </p:nvPr>
        </p:nvSpPr>
        <p:spPr/>
        <p:txBody>
          <a:bodyPr/>
          <a:lstStyle/>
          <a:p>
            <a:fld id="{360162FC-E8FF-4D52-8F53-8F2A2A3AD348}" type="datetime1">
              <a:rPr lang="de-CH" noProof="0" smtClean="0"/>
              <a:t>12.05.2024</a:t>
            </a:fld>
            <a:endParaRPr lang="de-CH" noProof="0"/>
          </a:p>
        </p:txBody>
      </p:sp>
      <p:sp>
        <p:nvSpPr>
          <p:cNvPr id="5" name="Foliennummernplatzhalter 4"/>
          <p:cNvSpPr>
            <a:spLocks noGrp="1"/>
          </p:cNvSpPr>
          <p:nvPr>
            <p:ph type="sldNum" sz="quarter" idx="12"/>
          </p:nvPr>
        </p:nvSpPr>
        <p:spPr/>
        <p:txBody>
          <a:bodyPr/>
          <a:lstStyle/>
          <a:p>
            <a:fld id="{5ACA52AF-F19D-405C-AD5F-7D94B96A5CC3}" type="slidenum">
              <a:rPr lang="de-CH" noProof="0" smtClean="0"/>
              <a:t>13</a:t>
            </a:fld>
            <a:endParaRPr lang="de-CH" noProof="0"/>
          </a:p>
        </p:txBody>
      </p:sp>
      <p:sp>
        <p:nvSpPr>
          <p:cNvPr id="6" name="Fußzeilenplatzhalter 5"/>
          <p:cNvSpPr>
            <a:spLocks noGrp="1"/>
          </p:cNvSpPr>
          <p:nvPr>
            <p:ph type="ftr" sz="quarter" idx="11"/>
          </p:nvPr>
        </p:nvSpPr>
        <p:spPr>
          <a:xfrm>
            <a:off x="5438899" y="6522444"/>
            <a:ext cx="4733518" cy="216000"/>
          </a:xfrm>
          <a:prstGeom prst="rect">
            <a:avLst/>
          </a:prstGeom>
        </p:spPr>
        <p:txBody>
          <a:bodyPr/>
          <a:lstStyle/>
          <a:p>
            <a:r>
              <a:rPr lang="de-DE" smtClean="0"/>
              <a:t>ETH Reliability and Risk Engineering Laboratory / Empa Urban Energy Systems Laboratory</a:t>
            </a:r>
            <a:endParaRPr lang="de-CH" dirty="0"/>
          </a:p>
        </p:txBody>
      </p:sp>
      <p:sp>
        <p:nvSpPr>
          <p:cNvPr id="9" name="Geschweifte Klammer rechts 8"/>
          <p:cNvSpPr/>
          <p:nvPr/>
        </p:nvSpPr>
        <p:spPr>
          <a:xfrm>
            <a:off x="5213424" y="1650660"/>
            <a:ext cx="225476" cy="125317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feld 9"/>
          <p:cNvSpPr txBox="1"/>
          <p:nvPr/>
        </p:nvSpPr>
        <p:spPr>
          <a:xfrm>
            <a:off x="5554742" y="2139634"/>
            <a:ext cx="5905419" cy="2031325"/>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 self-sufficiency level of 75% means that the grid imports, in sum, can only account for 25% of the </a:t>
            </a:r>
            <a:r>
              <a:rPr lang="en-US" dirty="0" smtClean="0">
                <a:latin typeface="Segoe UI" panose="020B0502040204020203" pitchFamily="34" charset="0"/>
                <a:cs typeface="Segoe UI" panose="020B0502040204020203" pitchFamily="34" charset="0"/>
              </a:rPr>
              <a:t>total </a:t>
            </a:r>
            <a:r>
              <a:rPr lang="en-US" dirty="0">
                <a:latin typeface="Segoe UI" panose="020B0502040204020203" pitchFamily="34" charset="0"/>
                <a:cs typeface="Segoe UI" panose="020B0502040204020203" pitchFamily="34" charset="0"/>
              </a:rPr>
              <a:t>electricity demand</a:t>
            </a:r>
            <a:r>
              <a:rPr lang="en-US" dirty="0" smtClean="0">
                <a:latin typeface="Segoe UI" panose="020B0502040204020203" pitchFamily="34" charset="0"/>
                <a:cs typeface="Segoe UI" panose="020B0502040204020203" pitchFamily="34" charset="0"/>
              </a:rPr>
              <a:t>.</a:t>
            </a:r>
          </a:p>
          <a:p>
            <a:endParaRPr lang="en-US" dirty="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At </a:t>
            </a:r>
            <a:r>
              <a:rPr lang="en-US" dirty="0">
                <a:latin typeface="Segoe UI" panose="020B0502040204020203" pitchFamily="34" charset="0"/>
                <a:cs typeface="Segoe UI" panose="020B0502040204020203" pitchFamily="34" charset="0"/>
              </a:rPr>
              <a:t>this high level of self-sufficiency, HESS integration becomes </a:t>
            </a:r>
            <a:r>
              <a:rPr lang="en-US" dirty="0" smtClean="0">
                <a:latin typeface="Segoe UI" panose="020B0502040204020203" pitchFamily="34" charset="0"/>
                <a:cs typeface="Segoe UI" panose="020B0502040204020203" pitchFamily="34" charset="0"/>
              </a:rPr>
              <a:t>necessary - not </a:t>
            </a:r>
            <a:r>
              <a:rPr lang="en-US" dirty="0">
                <a:latin typeface="Segoe UI" panose="020B0502040204020203" pitchFamily="34" charset="0"/>
                <a:cs typeface="Segoe UI" panose="020B0502040204020203" pitchFamily="34" charset="0"/>
              </a:rPr>
              <a:t>for economic efficiency but due to grid import limitations.</a:t>
            </a:r>
            <a:endParaRPr lang="en-US" dirty="0">
              <a:latin typeface="Segoe UI" panose="020B0502040204020203" pitchFamily="34" charset="0"/>
              <a:cs typeface="Segoe UI" panose="020B0502040204020203" pitchFamily="34" charset="0"/>
            </a:endParaRPr>
          </a:p>
        </p:txBody>
      </p:sp>
      <p:pic>
        <p:nvPicPr>
          <p:cNvPr id="3" name="Grafik 2"/>
          <p:cNvPicPr>
            <a:picLocks noChangeAspect="1"/>
          </p:cNvPicPr>
          <p:nvPr/>
        </p:nvPicPr>
        <p:blipFill rotWithShape="1">
          <a:blip r:embed="rId4" cstate="hqprint">
            <a:extLst>
              <a:ext uri="{28A0092B-C50C-407E-A947-70E740481C1C}">
                <a14:useLocalDpi xmlns:a14="http://schemas.microsoft.com/office/drawing/2010/main" val="0"/>
              </a:ext>
            </a:extLst>
          </a:blip>
          <a:srcRect l="43259" t="4385" r="442" b="62615"/>
          <a:stretch/>
        </p:blipFill>
        <p:spPr>
          <a:xfrm>
            <a:off x="1461296" y="1317868"/>
            <a:ext cx="2980682" cy="990684"/>
          </a:xfrm>
          <a:prstGeom prst="rect">
            <a:avLst/>
          </a:prstGeom>
        </p:spPr>
      </p:pic>
    </p:spTree>
    <p:extLst>
      <p:ext uri="{BB962C8B-B14F-4D97-AF65-F5344CB8AC3E}">
        <p14:creationId xmlns:p14="http://schemas.microsoft.com/office/powerpoint/2010/main" val="30995010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11.05.2024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14</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750919"/>
          </a:xfrm>
        </p:spPr>
        <p:txBody>
          <a:bodyPr/>
          <a:lstStyle/>
          <a:p>
            <a:r>
              <a:rPr lang="en-US" dirty="0" smtClean="0"/>
              <a:t>Peak Shaving</a:t>
            </a:r>
            <a:endParaRPr lang="en-US" dirty="0"/>
          </a:p>
        </p:txBody>
      </p:sp>
      <p:sp>
        <p:nvSpPr>
          <p:cNvPr id="8" name="Rechteck 7"/>
          <p:cNvSpPr/>
          <p:nvPr/>
        </p:nvSpPr>
        <p:spPr>
          <a:xfrm>
            <a:off x="734337" y="1011270"/>
            <a:ext cx="10725825" cy="369332"/>
          </a:xfrm>
          <a:prstGeom prst="rect">
            <a:avLst/>
          </a:prstGeom>
        </p:spPr>
        <p:txBody>
          <a:bodyPr wrap="square">
            <a:spAutoFit/>
          </a:bodyPr>
          <a:lstStyle/>
          <a:p>
            <a:r>
              <a:rPr lang="en-US" dirty="0" smtClean="0">
                <a:latin typeface="Segoe UI" panose="020B0502040204020203" pitchFamily="34" charset="0"/>
                <a:cs typeface="Segoe UI" panose="020B0502040204020203" pitchFamily="34" charset="0"/>
              </a:rPr>
              <a:t>The </a:t>
            </a:r>
            <a:r>
              <a:rPr lang="en-US" dirty="0">
                <a:latin typeface="Segoe UI" panose="020B0502040204020203" pitchFamily="34" charset="0"/>
                <a:cs typeface="Segoe UI" panose="020B0502040204020203" pitchFamily="34" charset="0"/>
              </a:rPr>
              <a:t>HESS </a:t>
            </a:r>
            <a:r>
              <a:rPr lang="en-US" dirty="0" smtClean="0">
                <a:latin typeface="Segoe UI" panose="020B0502040204020203" pitchFamily="34" charset="0"/>
                <a:cs typeface="Segoe UI" panose="020B0502040204020203" pitchFamily="34" charset="0"/>
              </a:rPr>
              <a:t>accounted for approximately 18% </a:t>
            </a:r>
            <a:r>
              <a:rPr lang="en-US" dirty="0">
                <a:latin typeface="Segoe UI" panose="020B0502040204020203" pitchFamily="34" charset="0"/>
                <a:cs typeface="Segoe UI" panose="020B0502040204020203" pitchFamily="34" charset="0"/>
              </a:rPr>
              <a:t>of the total </a:t>
            </a:r>
            <a:r>
              <a:rPr lang="en-US" dirty="0" smtClean="0">
                <a:latin typeface="Segoe UI" panose="020B0502040204020203" pitchFamily="34" charset="0"/>
                <a:cs typeface="Segoe UI" panose="020B0502040204020203" pitchFamily="34" charset="0"/>
              </a:rPr>
              <a:t>power demand.</a:t>
            </a:r>
            <a:endParaRPr lang="en-US" dirty="0">
              <a:latin typeface="Segoe UI" panose="020B0502040204020203" pitchFamily="34" charset="0"/>
              <a:cs typeface="Segoe UI" panose="020B0502040204020203" pitchFamily="34" charset="0"/>
            </a:endParaRPr>
          </a:p>
        </p:txBody>
      </p:sp>
      <p:pic>
        <p:nvPicPr>
          <p:cNvPr id="9" name="Grafik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114957" y="1543705"/>
            <a:ext cx="7296507" cy="4738826"/>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837" y="2225428"/>
            <a:ext cx="3225103" cy="3217723"/>
          </a:xfrm>
          <a:prstGeom prst="rect">
            <a:avLst/>
          </a:prstGeom>
        </p:spPr>
      </p:pic>
    </p:spTree>
    <p:extLst>
      <p:ext uri="{BB962C8B-B14F-4D97-AF65-F5344CB8AC3E}">
        <p14:creationId xmlns:p14="http://schemas.microsoft.com/office/powerpoint/2010/main" val="23204214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p:cNvPicPr>
            <a:picLocks noChangeAspect="1"/>
          </p:cNvPicPr>
          <p:nvPr/>
        </p:nvPicPr>
        <p:blipFill rotWithShape="1">
          <a:blip r:embed="rId2" cstate="hqprint">
            <a:extLst>
              <a:ext uri="{28A0092B-C50C-407E-A947-70E740481C1C}">
                <a14:useLocalDpi xmlns:a14="http://schemas.microsoft.com/office/drawing/2010/main" val="0"/>
              </a:ext>
            </a:extLst>
          </a:blip>
          <a:srcRect r="39498"/>
          <a:stretch/>
        </p:blipFill>
        <p:spPr>
          <a:xfrm>
            <a:off x="8585472" y="1154743"/>
            <a:ext cx="2860862" cy="4721923"/>
          </a:xfrm>
          <a:prstGeom prst="rect">
            <a:avLst/>
          </a:prstGeom>
        </p:spPr>
      </p:pic>
      <p:sp>
        <p:nvSpPr>
          <p:cNvPr id="4" name="Datumsplatzhalter 3"/>
          <p:cNvSpPr>
            <a:spLocks noGrp="1"/>
          </p:cNvSpPr>
          <p:nvPr>
            <p:ph type="dt" sz="half" idx="10"/>
          </p:nvPr>
        </p:nvSpPr>
        <p:spPr/>
        <p:txBody>
          <a:bodyPr/>
          <a:lstStyle/>
          <a:p>
            <a:fld id="{360162FC-E8FF-4D52-8F53-8F2A2A3AD348}"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15</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txBox="1">
            <a:spLocks/>
          </p:cNvSpPr>
          <p:nvPr/>
        </p:nvSpPr>
        <p:spPr>
          <a:xfrm>
            <a:off x="731837" y="260351"/>
            <a:ext cx="10247141"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Segoe UI" panose="020B0502040204020203" pitchFamily="34" charset="0"/>
                <a:ea typeface="+mj-ea"/>
                <a:cs typeface="Segoe UI" panose="020B0502040204020203" pitchFamily="34" charset="0"/>
              </a:defRPr>
            </a:lvl1pPr>
          </a:lstStyle>
          <a:p>
            <a:r>
              <a:rPr lang="en-US" dirty="0" smtClean="0"/>
              <a:t>Benefits from integrating Waste Heat Recovery </a:t>
            </a:r>
            <a:endParaRPr lang="en-US" dirty="0"/>
          </a:p>
        </p:txBody>
      </p:sp>
      <p:graphicFrame>
        <p:nvGraphicFramePr>
          <p:cNvPr id="8" name="Tabelle 7">
            <a:extLst>
              <a:ext uri="{FF2B5EF4-FFF2-40B4-BE49-F238E27FC236}">
                <a16:creationId xmlns:a16="http://schemas.microsoft.com/office/drawing/2014/main" id="{7E7EE0D9-F96C-4F09-9F41-32C62A5A6547}"/>
              </a:ext>
            </a:extLst>
          </p:cNvPr>
          <p:cNvGraphicFramePr>
            <a:graphicFrameLocks/>
          </p:cNvGraphicFramePr>
          <p:nvPr>
            <p:extLst>
              <p:ext uri="{D42A27DB-BD31-4B8C-83A1-F6EECF244321}">
                <p14:modId xmlns:p14="http://schemas.microsoft.com/office/powerpoint/2010/main" val="2957966743"/>
              </p:ext>
            </p:extLst>
          </p:nvPr>
        </p:nvGraphicFramePr>
        <p:xfrm>
          <a:off x="736320" y="3572805"/>
          <a:ext cx="5119087" cy="2303861"/>
        </p:xfrm>
        <a:graphic>
          <a:graphicData uri="http://schemas.openxmlformats.org/drawingml/2006/table">
            <a:tbl>
              <a:tblPr firstRow="1" bandRow="1">
                <a:tableStyleId>{9D7B26C5-4107-4FEC-AEDC-1716B250A1EF}</a:tableStyleId>
              </a:tblPr>
              <a:tblGrid>
                <a:gridCol w="1276847">
                  <a:extLst>
                    <a:ext uri="{9D8B030D-6E8A-4147-A177-3AD203B41FA5}">
                      <a16:colId xmlns:a16="http://schemas.microsoft.com/office/drawing/2014/main" val="4203801519"/>
                    </a:ext>
                  </a:extLst>
                </a:gridCol>
                <a:gridCol w="1137564">
                  <a:extLst>
                    <a:ext uri="{9D8B030D-6E8A-4147-A177-3AD203B41FA5}">
                      <a16:colId xmlns:a16="http://schemas.microsoft.com/office/drawing/2014/main" val="740495432"/>
                    </a:ext>
                  </a:extLst>
                </a:gridCol>
                <a:gridCol w="1462820">
                  <a:extLst>
                    <a:ext uri="{9D8B030D-6E8A-4147-A177-3AD203B41FA5}">
                      <a16:colId xmlns:a16="http://schemas.microsoft.com/office/drawing/2014/main" val="3080648808"/>
                    </a:ext>
                  </a:extLst>
                </a:gridCol>
                <a:gridCol w="1241856">
                  <a:extLst>
                    <a:ext uri="{9D8B030D-6E8A-4147-A177-3AD203B41FA5}">
                      <a16:colId xmlns:a16="http://schemas.microsoft.com/office/drawing/2014/main" val="3595204828"/>
                    </a:ext>
                  </a:extLst>
                </a:gridCol>
              </a:tblGrid>
              <a:tr h="329123">
                <a:tc>
                  <a:txBody>
                    <a:bodyPr/>
                    <a:lstStyle/>
                    <a:p>
                      <a:pPr algn="l" fontAlgn="ctr"/>
                      <a:r>
                        <a:rPr lang="de-CH" sz="1600" u="none" strike="noStrike" dirty="0">
                          <a:effectLst/>
                          <a:latin typeface="Segoe UI" panose="020B0502040204020203" pitchFamily="34" charset="0"/>
                          <a:cs typeface="Segoe UI" panose="020B0502040204020203" pitchFamily="34" charset="0"/>
                        </a:rPr>
                        <a:t>Sizes</a:t>
                      </a:r>
                      <a:endParaRPr lang="de-CH" sz="1600" b="1"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T w="12700" cmpd="sng">
                      <a:noFill/>
                    </a:lnT>
                    <a:lnB w="12700" cap="flat" cmpd="sng" algn="ctr">
                      <a:solidFill>
                        <a:schemeClr val="tx1"/>
                      </a:solidFill>
                      <a:prstDash val="solid"/>
                      <a:round/>
                      <a:headEnd type="none" w="med" len="med"/>
                      <a:tailEnd type="none" w="med" len="med"/>
                    </a:lnB>
                  </a:tcPr>
                </a:tc>
                <a:tc>
                  <a:txBody>
                    <a:bodyPr/>
                    <a:lstStyle/>
                    <a:p>
                      <a:pPr algn="r" fontAlgn="b"/>
                      <a:r>
                        <a:rPr lang="de-CH" sz="1600" u="none" strike="noStrike" dirty="0">
                          <a:effectLst/>
                          <a:latin typeface="Segoe UI" panose="020B0502040204020203" pitchFamily="34" charset="0"/>
                          <a:cs typeface="Segoe UI" panose="020B0502040204020203" pitchFamily="34" charset="0"/>
                        </a:rPr>
                        <a:t> </a:t>
                      </a:r>
                      <a:r>
                        <a:rPr lang="de-CH" sz="1600" u="none" strike="noStrike" dirty="0" smtClean="0">
                          <a:effectLst/>
                          <a:latin typeface="Segoe UI" panose="020B0502040204020203" pitchFamily="34" charset="0"/>
                          <a:cs typeface="Segoe UI" panose="020B0502040204020203" pitchFamily="34" charset="0"/>
                        </a:rPr>
                        <a:t>SS75</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12700" cmpd="sng">
                      <a:noFill/>
                    </a:lnT>
                    <a:lnB w="12700" cap="flat" cmpd="sng" algn="ctr">
                      <a:solidFill>
                        <a:schemeClr val="tx1"/>
                      </a:solidFill>
                      <a:prstDash val="solid"/>
                      <a:round/>
                      <a:headEnd type="none" w="med" len="med"/>
                      <a:tailEnd type="none" w="med" len="med"/>
                    </a:lnB>
                  </a:tcPr>
                </a:tc>
                <a:tc>
                  <a:txBody>
                    <a:bodyPr/>
                    <a:lstStyle/>
                    <a:p>
                      <a:pPr algn="r" fontAlgn="b"/>
                      <a:r>
                        <a:rPr lang="de-CH" sz="1600" u="none" strike="noStrike" dirty="0" smtClean="0">
                          <a:effectLst/>
                          <a:latin typeface="Segoe UI" panose="020B0502040204020203" pitchFamily="34" charset="0"/>
                          <a:cs typeface="Segoe UI" panose="020B0502040204020203" pitchFamily="34" charset="0"/>
                        </a:rPr>
                        <a:t>w/o </a:t>
                      </a:r>
                      <a:r>
                        <a:rPr lang="de-CH" sz="1600" u="none" strike="noStrike" dirty="0" smtClean="0">
                          <a:effectLst/>
                          <a:latin typeface="Segoe UI" panose="020B0502040204020203" pitchFamily="34" charset="0"/>
                          <a:cs typeface="Segoe UI" panose="020B0502040204020203" pitchFamily="34" charset="0"/>
                        </a:rPr>
                        <a:t>WHR</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12700" cmpd="sng">
                      <a:noFill/>
                    </a:lnT>
                  </a:tcPr>
                </a:tc>
                <a:tc>
                  <a:txBody>
                    <a:bodyPr/>
                    <a:lstStyle/>
                    <a:p>
                      <a:pPr algn="r" fontAlgn="b"/>
                      <a:r>
                        <a:rPr lang="de-CH" sz="1600" u="none" strike="noStrike" dirty="0">
                          <a:effectLst/>
                          <a:latin typeface="Segoe UI" panose="020B0502040204020203" pitchFamily="34" charset="0"/>
                          <a:cs typeface="Segoe UI" panose="020B0502040204020203" pitchFamily="34" charset="0"/>
                        </a:rPr>
                        <a:t>%change</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12700" cmpd="sng">
                      <a:noFill/>
                    </a:lnT>
                  </a:tcPr>
                </a:tc>
                <a:extLst>
                  <a:ext uri="{0D108BD9-81ED-4DB2-BD59-A6C34878D82A}">
                    <a16:rowId xmlns:a16="http://schemas.microsoft.com/office/drawing/2014/main" val="2457665754"/>
                  </a:ext>
                </a:extLst>
              </a:tr>
              <a:tr h="329123">
                <a:tc>
                  <a:txBody>
                    <a:bodyPr/>
                    <a:lstStyle/>
                    <a:p>
                      <a:pPr algn="l" fontAlgn="ctr"/>
                      <a:r>
                        <a:rPr lang="de-CH" sz="1600" u="none" strike="noStrike">
                          <a:effectLst/>
                          <a:latin typeface="Segoe UI" panose="020B0502040204020203" pitchFamily="34" charset="0"/>
                          <a:cs typeface="Segoe UI" panose="020B0502040204020203" pitchFamily="34" charset="0"/>
                        </a:rPr>
                        <a:t>PV (kW)</a:t>
                      </a:r>
                      <a:endParaRPr lang="de-CH" sz="16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a:effectLst/>
                          <a:latin typeface="Segoe UI" panose="020B0502040204020203" pitchFamily="34" charset="0"/>
                          <a:cs typeface="Segoe UI" panose="020B0502040204020203" pitchFamily="34" charset="0"/>
                        </a:rPr>
                        <a:t>824</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fontAlgn="b"/>
                      <a:r>
                        <a:rPr lang="de-CH" sz="1600" u="none" strike="noStrike" dirty="0">
                          <a:effectLst/>
                          <a:latin typeface="Segoe UI" panose="020B0502040204020203" pitchFamily="34" charset="0"/>
                          <a:cs typeface="Segoe UI" panose="020B0502040204020203" pitchFamily="34" charset="0"/>
                        </a:rPr>
                        <a:t>824</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a:effectLst/>
                          <a:latin typeface="Segoe UI" panose="020B0502040204020203" pitchFamily="34" charset="0"/>
                          <a:cs typeface="Segoe UI" panose="020B0502040204020203" pitchFamily="34" charset="0"/>
                        </a:rPr>
                        <a:t>0%</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341457593"/>
                  </a:ext>
                </a:extLst>
              </a:tr>
              <a:tr h="329123">
                <a:tc>
                  <a:txBody>
                    <a:bodyPr/>
                    <a:lstStyle/>
                    <a:p>
                      <a:pPr algn="l" fontAlgn="ctr"/>
                      <a:r>
                        <a:rPr lang="de-CH" sz="1600" u="none" strike="noStrike" dirty="0" smtClean="0">
                          <a:effectLst/>
                          <a:latin typeface="Segoe UI" panose="020B0502040204020203" pitchFamily="34" charset="0"/>
                          <a:cs typeface="Segoe UI" panose="020B0502040204020203" pitchFamily="34" charset="0"/>
                        </a:rPr>
                        <a:t>ELY </a:t>
                      </a:r>
                      <a:r>
                        <a:rPr lang="de-CH" sz="1600" u="none" strike="noStrike" dirty="0">
                          <a:effectLst/>
                          <a:latin typeface="Segoe UI" panose="020B0502040204020203" pitchFamily="34" charset="0"/>
                          <a:cs typeface="Segoe UI" panose="020B0502040204020203" pitchFamily="34" charset="0"/>
                        </a:rPr>
                        <a:t>(kW)</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b="0" i="0" u="none" strike="noStrike" dirty="0" smtClean="0">
                          <a:solidFill>
                            <a:srgbClr val="000000"/>
                          </a:solidFill>
                          <a:effectLst/>
                          <a:latin typeface="Segoe UI" panose="020B0502040204020203" pitchFamily="34" charset="0"/>
                          <a:cs typeface="Segoe UI" panose="020B0502040204020203" pitchFamily="34" charset="0"/>
                        </a:rPr>
                        <a:t>295</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fontAlgn="b"/>
                      <a:r>
                        <a:rPr lang="de-CH" sz="1600" u="none" strike="noStrike" dirty="0" smtClean="0">
                          <a:effectLst/>
                          <a:latin typeface="Segoe UI" panose="020B0502040204020203" pitchFamily="34" charset="0"/>
                          <a:cs typeface="Segoe UI" panose="020B0502040204020203" pitchFamily="34" charset="0"/>
                        </a:rPr>
                        <a:t>314</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a:solidFill>
                            <a:srgbClr val="00B050"/>
                          </a:solidFill>
                          <a:effectLst/>
                          <a:latin typeface="Segoe UI" panose="020B0502040204020203" pitchFamily="34" charset="0"/>
                          <a:cs typeface="Segoe UI" panose="020B0502040204020203" pitchFamily="34" charset="0"/>
                        </a:rPr>
                        <a:t>+</a:t>
                      </a:r>
                      <a:r>
                        <a:rPr lang="de-CH" sz="1600" u="none" strike="noStrike" dirty="0" smtClean="0">
                          <a:solidFill>
                            <a:srgbClr val="00B050"/>
                          </a:solidFill>
                          <a:effectLst/>
                          <a:latin typeface="Segoe UI" panose="020B0502040204020203" pitchFamily="34" charset="0"/>
                          <a:cs typeface="Segoe UI" panose="020B0502040204020203" pitchFamily="34" charset="0"/>
                        </a:rPr>
                        <a:t>6</a:t>
                      </a:r>
                      <a:r>
                        <a:rPr lang="de-CH" sz="1600" u="none" strike="noStrike" dirty="0">
                          <a:solidFill>
                            <a:srgbClr val="00B050"/>
                          </a:solidFill>
                          <a:effectLst/>
                          <a:latin typeface="Segoe UI" panose="020B0502040204020203" pitchFamily="34" charset="0"/>
                          <a:cs typeface="Segoe UI" panose="020B0502040204020203" pitchFamily="34" charset="0"/>
                        </a:rPr>
                        <a:t>%</a:t>
                      </a:r>
                      <a:endParaRPr lang="de-CH" sz="1600" b="0" i="0" u="none" strike="noStrike" dirty="0">
                        <a:solidFill>
                          <a:srgbClr val="00B05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3696018661"/>
                  </a:ext>
                </a:extLst>
              </a:tr>
              <a:tr h="329123">
                <a:tc>
                  <a:txBody>
                    <a:bodyPr/>
                    <a:lstStyle/>
                    <a:p>
                      <a:pPr algn="l" fontAlgn="ctr"/>
                      <a:r>
                        <a:rPr lang="de-CH" sz="1600" u="none" strike="noStrike" dirty="0" smtClean="0">
                          <a:effectLst/>
                          <a:latin typeface="Segoe UI" panose="020B0502040204020203" pitchFamily="34" charset="0"/>
                          <a:cs typeface="Segoe UI" panose="020B0502040204020203" pitchFamily="34" charset="0"/>
                        </a:rPr>
                        <a:t>TANK </a:t>
                      </a:r>
                      <a:r>
                        <a:rPr lang="de-CH" sz="1600" u="none" strike="noStrike" dirty="0">
                          <a:effectLst/>
                          <a:latin typeface="Segoe UI" panose="020B0502040204020203" pitchFamily="34" charset="0"/>
                          <a:cs typeface="Segoe UI" panose="020B0502040204020203" pitchFamily="34" charset="0"/>
                        </a:rPr>
                        <a:t>(MWh)</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smtClean="0">
                          <a:effectLst/>
                          <a:latin typeface="Segoe UI" panose="020B0502040204020203" pitchFamily="34" charset="0"/>
                          <a:cs typeface="Segoe UI" panose="020B0502040204020203" pitchFamily="34" charset="0"/>
                        </a:rPr>
                        <a:t>26</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fontAlgn="b"/>
                      <a:r>
                        <a:rPr lang="de-CH" sz="1600" u="none" strike="noStrike" dirty="0" smtClean="0">
                          <a:effectLst/>
                          <a:latin typeface="Segoe UI" panose="020B0502040204020203" pitchFamily="34" charset="0"/>
                          <a:cs typeface="Segoe UI" panose="020B0502040204020203" pitchFamily="34" charset="0"/>
                        </a:rPr>
                        <a:t>32</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smtClean="0">
                          <a:solidFill>
                            <a:srgbClr val="00B050"/>
                          </a:solidFill>
                          <a:effectLst/>
                          <a:latin typeface="Segoe UI" panose="020B0502040204020203" pitchFamily="34" charset="0"/>
                          <a:cs typeface="Segoe UI" panose="020B0502040204020203" pitchFamily="34" charset="0"/>
                        </a:rPr>
                        <a:t>+18%</a:t>
                      </a:r>
                      <a:endParaRPr lang="de-CH" sz="1600" b="0" i="0" u="none" strike="noStrike" dirty="0">
                        <a:solidFill>
                          <a:srgbClr val="00B05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576884869"/>
                  </a:ext>
                </a:extLst>
              </a:tr>
              <a:tr h="329123">
                <a:tc>
                  <a:txBody>
                    <a:bodyPr/>
                    <a:lstStyle/>
                    <a:p>
                      <a:pPr algn="l" fontAlgn="ctr"/>
                      <a:r>
                        <a:rPr lang="de-CH" sz="1600" u="none" strike="noStrike" dirty="0" smtClean="0">
                          <a:effectLst/>
                          <a:latin typeface="Segoe UI" panose="020B0502040204020203" pitchFamily="34" charset="0"/>
                          <a:cs typeface="Segoe UI" panose="020B0502040204020203" pitchFamily="34" charset="0"/>
                        </a:rPr>
                        <a:t>FC </a:t>
                      </a:r>
                      <a:r>
                        <a:rPr lang="de-CH" sz="1600" u="none" strike="noStrike" dirty="0">
                          <a:effectLst/>
                          <a:latin typeface="Segoe UI" panose="020B0502040204020203" pitchFamily="34" charset="0"/>
                          <a:cs typeface="Segoe UI" panose="020B0502040204020203" pitchFamily="34" charset="0"/>
                        </a:rPr>
                        <a:t>(kW)</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smtClean="0">
                          <a:effectLst/>
                          <a:latin typeface="Segoe UI" panose="020B0502040204020203" pitchFamily="34" charset="0"/>
                          <a:cs typeface="Segoe UI" panose="020B0502040204020203" pitchFamily="34" charset="0"/>
                        </a:rPr>
                        <a:t>152</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fontAlgn="b"/>
                      <a:r>
                        <a:rPr lang="de-CH" sz="1600" u="none" strike="noStrike" dirty="0" smtClean="0">
                          <a:effectLst/>
                          <a:latin typeface="Segoe UI" panose="020B0502040204020203" pitchFamily="34" charset="0"/>
                          <a:cs typeface="Segoe UI" panose="020B0502040204020203" pitchFamily="34" charset="0"/>
                        </a:rPr>
                        <a:t>124</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smtClean="0">
                          <a:solidFill>
                            <a:srgbClr val="FF0000"/>
                          </a:solidFill>
                          <a:effectLst/>
                          <a:latin typeface="Segoe UI" panose="020B0502040204020203" pitchFamily="34" charset="0"/>
                          <a:cs typeface="Segoe UI" panose="020B0502040204020203" pitchFamily="34" charset="0"/>
                        </a:rPr>
                        <a:t>-23%</a:t>
                      </a:r>
                      <a:endParaRPr lang="de-CH" sz="1600" b="0" i="0" u="none" strike="noStrike" dirty="0">
                        <a:solidFill>
                          <a:srgbClr val="FF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3015627213"/>
                  </a:ext>
                </a:extLst>
              </a:tr>
              <a:tr h="329123">
                <a:tc>
                  <a:txBody>
                    <a:bodyPr/>
                    <a:lstStyle/>
                    <a:p>
                      <a:pPr algn="l" fontAlgn="ctr"/>
                      <a:r>
                        <a:rPr lang="de-CH" sz="1600" u="none" strike="noStrike" dirty="0" smtClean="0">
                          <a:effectLst/>
                          <a:latin typeface="Segoe UI" panose="020B0502040204020203" pitchFamily="34" charset="0"/>
                          <a:cs typeface="Segoe UI" panose="020B0502040204020203" pitchFamily="34" charset="0"/>
                        </a:rPr>
                        <a:t>HEX </a:t>
                      </a:r>
                      <a:r>
                        <a:rPr lang="de-CH" sz="1600" u="none" strike="noStrike" dirty="0">
                          <a:effectLst/>
                          <a:latin typeface="Segoe UI" panose="020B0502040204020203" pitchFamily="34" charset="0"/>
                          <a:cs typeface="Segoe UI" panose="020B0502040204020203" pitchFamily="34" charset="0"/>
                        </a:rPr>
                        <a:t>(m2)</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a:effectLst/>
                          <a:latin typeface="Segoe UI" panose="020B0502040204020203" pitchFamily="34" charset="0"/>
                          <a:cs typeface="Segoe UI" panose="020B0502040204020203" pitchFamily="34" charset="0"/>
                        </a:rPr>
                        <a:t>2</a:t>
                      </a:r>
                      <a:endParaRPr lang="de-CH" sz="1600" b="0" i="0" u="none" strike="noStrike">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fontAlgn="b"/>
                      <a:r>
                        <a:rPr lang="de-CH" sz="1600" u="none" strike="noStrike" dirty="0">
                          <a:effectLst/>
                          <a:latin typeface="Segoe UI" panose="020B0502040204020203" pitchFamily="34" charset="0"/>
                          <a:cs typeface="Segoe UI" panose="020B0502040204020203" pitchFamily="34" charset="0"/>
                        </a:rPr>
                        <a:t>0</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smtClean="0">
                          <a:solidFill>
                            <a:srgbClr val="FF0000"/>
                          </a:solidFill>
                          <a:effectLst/>
                          <a:latin typeface="Segoe UI" panose="020B0502040204020203" pitchFamily="34" charset="0"/>
                          <a:cs typeface="Segoe UI" panose="020B0502040204020203" pitchFamily="34" charset="0"/>
                        </a:rPr>
                        <a:t>-100%</a:t>
                      </a:r>
                      <a:endParaRPr lang="de-CH" sz="1600" b="0" i="0" u="none" strike="noStrike" dirty="0">
                        <a:solidFill>
                          <a:srgbClr val="FF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1825269318"/>
                  </a:ext>
                </a:extLst>
              </a:tr>
              <a:tr h="329123">
                <a:tc>
                  <a:txBody>
                    <a:bodyPr/>
                    <a:lstStyle/>
                    <a:p>
                      <a:pPr algn="l" fontAlgn="ctr"/>
                      <a:r>
                        <a:rPr lang="de-CH" sz="1600" u="none" strike="noStrike" dirty="0" smtClean="0">
                          <a:effectLst/>
                          <a:latin typeface="Segoe UI" panose="020B0502040204020203" pitchFamily="34" charset="0"/>
                          <a:cs typeface="Segoe UI" panose="020B0502040204020203" pitchFamily="34" charset="0"/>
                        </a:rPr>
                        <a:t>HP</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smtClean="0">
                          <a:effectLst/>
                          <a:latin typeface="Segoe UI" panose="020B0502040204020203" pitchFamily="34" charset="0"/>
                          <a:cs typeface="Segoe UI" panose="020B0502040204020203" pitchFamily="34" charset="0"/>
                        </a:rPr>
                        <a:t>64</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fontAlgn="b"/>
                      <a:r>
                        <a:rPr lang="de-CH" sz="1600" u="none" strike="noStrike" dirty="0">
                          <a:effectLst/>
                          <a:latin typeface="Segoe UI" panose="020B0502040204020203" pitchFamily="34" charset="0"/>
                          <a:cs typeface="Segoe UI" panose="020B0502040204020203" pitchFamily="34" charset="0"/>
                        </a:rPr>
                        <a:t>0</a:t>
                      </a:r>
                      <a:endParaRPr lang="de-CH" sz="1600" b="0" i="0" u="none" strike="noStrike" dirty="0">
                        <a:solidFill>
                          <a:srgbClr val="00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fontAlgn="b"/>
                      <a:r>
                        <a:rPr lang="de-CH" sz="1600" u="none" strike="noStrike" dirty="0" smtClean="0">
                          <a:solidFill>
                            <a:srgbClr val="FF0000"/>
                          </a:solidFill>
                          <a:effectLst/>
                          <a:latin typeface="Segoe UI" panose="020B0502040204020203" pitchFamily="34" charset="0"/>
                          <a:cs typeface="Segoe UI" panose="020B0502040204020203" pitchFamily="34" charset="0"/>
                        </a:rPr>
                        <a:t>-100%</a:t>
                      </a:r>
                      <a:endParaRPr lang="de-CH" sz="1600" b="0" i="0" u="none" strike="noStrike" dirty="0">
                        <a:solidFill>
                          <a:srgbClr val="FF0000"/>
                        </a:solidFill>
                        <a:effectLst/>
                        <a:latin typeface="Segoe UI" panose="020B0502040204020203" pitchFamily="34" charset="0"/>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4037119490"/>
                  </a:ext>
                </a:extLst>
              </a:tr>
            </a:tbl>
          </a:graphicData>
        </a:graphic>
      </p:graphicFrame>
      <p:sp>
        <p:nvSpPr>
          <p:cNvPr id="9" name="Textfeld 8"/>
          <p:cNvSpPr txBox="1"/>
          <p:nvPr/>
        </p:nvSpPr>
        <p:spPr>
          <a:xfrm>
            <a:off x="731837" y="1154743"/>
            <a:ext cx="7261153" cy="1200329"/>
          </a:xfrm>
          <a:prstGeom prst="rect">
            <a:avLst/>
          </a:prstGeom>
          <a:noFill/>
        </p:spPr>
        <p:txBody>
          <a:bodyPr wrap="square" rtlCol="0">
            <a:spAutoFit/>
          </a:bodyPr>
          <a:lstStyle/>
          <a:p>
            <a:pPr algn="just"/>
            <a:r>
              <a:rPr lang="en-US" b="1" dirty="0" smtClean="0">
                <a:latin typeface="Segoe UI" panose="020B0502040204020203" pitchFamily="34" charset="0"/>
                <a:cs typeface="Segoe UI" panose="020B0502040204020203" pitchFamily="34" charset="0"/>
              </a:rPr>
              <a:t>Integrating WHR reduces the LCOE by 4%.</a:t>
            </a:r>
          </a:p>
          <a:p>
            <a:pPr algn="just"/>
            <a:r>
              <a:rPr lang="en-US" dirty="0">
                <a:latin typeface="Segoe UI" panose="020B0502040204020203" pitchFamily="34" charset="0"/>
                <a:cs typeface="Segoe UI" panose="020B0502040204020203" pitchFamily="34" charset="0"/>
              </a:rPr>
              <a:t>In addition, the integration of heat recovery leads to different system configurations. Accordingly, the capacity of the fuel cell, which recovers the most heat, is reduced by 23%.</a:t>
            </a:r>
          </a:p>
        </p:txBody>
      </p:sp>
      <p:pic>
        <p:nvPicPr>
          <p:cNvPr id="11" name="Grafik 10"/>
          <p:cNvPicPr>
            <a:picLocks noChangeAspect="1"/>
          </p:cNvPicPr>
          <p:nvPr/>
        </p:nvPicPr>
        <p:blipFill rotWithShape="1">
          <a:blip r:embed="rId2" cstate="hqprint">
            <a:extLst>
              <a:ext uri="{28A0092B-C50C-407E-A947-70E740481C1C}">
                <a14:useLocalDpi xmlns:a14="http://schemas.microsoft.com/office/drawing/2010/main" val="0"/>
              </a:ext>
            </a:extLst>
          </a:blip>
          <a:srcRect l="61019" t="5535" b="67046"/>
          <a:stretch/>
        </p:blipFill>
        <p:spPr>
          <a:xfrm>
            <a:off x="6586536" y="4472618"/>
            <a:ext cx="1998936" cy="1404048"/>
          </a:xfrm>
          <a:prstGeom prst="rect">
            <a:avLst/>
          </a:prstGeom>
        </p:spPr>
      </p:pic>
    </p:spTree>
    <p:extLst>
      <p:ext uri="{BB962C8B-B14F-4D97-AF65-F5344CB8AC3E}">
        <p14:creationId xmlns:p14="http://schemas.microsoft.com/office/powerpoint/2010/main" val="34773845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16</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smtClean="0"/>
              <a:t>Impact </a:t>
            </a:r>
            <a:r>
              <a:rPr lang="en-US" dirty="0" smtClean="0"/>
              <a:t>of adding grid charges on </a:t>
            </a:r>
            <a:r>
              <a:rPr lang="en-US" dirty="0" smtClean="0"/>
              <a:t>the LCOE</a:t>
            </a:r>
            <a:endParaRPr lang="en-US" dirty="0"/>
          </a:p>
        </p:txBody>
      </p:sp>
      <p:graphicFrame>
        <p:nvGraphicFramePr>
          <p:cNvPr id="8" name="Tabelle 7">
            <a:extLst>
              <a:ext uri="{FF2B5EF4-FFF2-40B4-BE49-F238E27FC236}">
                <a16:creationId xmlns:a16="http://schemas.microsoft.com/office/drawing/2014/main" id="{7E7EE0D9-F96C-4F09-9F41-32C62A5A6547}"/>
              </a:ext>
            </a:extLst>
          </p:cNvPr>
          <p:cNvGraphicFramePr>
            <a:graphicFrameLocks/>
          </p:cNvGraphicFramePr>
          <p:nvPr>
            <p:extLst>
              <p:ext uri="{D42A27DB-BD31-4B8C-83A1-F6EECF244321}">
                <p14:modId xmlns:p14="http://schemas.microsoft.com/office/powerpoint/2010/main" val="2954867508"/>
              </p:ext>
            </p:extLst>
          </p:nvPr>
        </p:nvGraphicFramePr>
        <p:xfrm>
          <a:off x="6084400" y="3619995"/>
          <a:ext cx="5053185" cy="2268000"/>
        </p:xfrm>
        <a:graphic>
          <a:graphicData uri="http://schemas.openxmlformats.org/drawingml/2006/table">
            <a:tbl>
              <a:tblPr firstRow="1" bandRow="1">
                <a:tableStyleId>{9D7B26C5-4107-4FEC-AEDC-1716B250A1EF}</a:tableStyleId>
              </a:tblPr>
              <a:tblGrid>
                <a:gridCol w="1434233">
                  <a:extLst>
                    <a:ext uri="{9D8B030D-6E8A-4147-A177-3AD203B41FA5}">
                      <a16:colId xmlns:a16="http://schemas.microsoft.com/office/drawing/2014/main" val="4203801519"/>
                    </a:ext>
                  </a:extLst>
                </a:gridCol>
                <a:gridCol w="1330501">
                  <a:extLst>
                    <a:ext uri="{9D8B030D-6E8A-4147-A177-3AD203B41FA5}">
                      <a16:colId xmlns:a16="http://schemas.microsoft.com/office/drawing/2014/main" val="740495432"/>
                    </a:ext>
                  </a:extLst>
                </a:gridCol>
                <a:gridCol w="1330501">
                  <a:extLst>
                    <a:ext uri="{9D8B030D-6E8A-4147-A177-3AD203B41FA5}">
                      <a16:colId xmlns:a16="http://schemas.microsoft.com/office/drawing/2014/main" val="3080648808"/>
                    </a:ext>
                  </a:extLst>
                </a:gridCol>
                <a:gridCol w="957950">
                  <a:extLst>
                    <a:ext uri="{9D8B030D-6E8A-4147-A177-3AD203B41FA5}">
                      <a16:colId xmlns:a16="http://schemas.microsoft.com/office/drawing/2014/main" val="3595204828"/>
                    </a:ext>
                  </a:extLst>
                </a:gridCol>
              </a:tblGrid>
              <a:tr h="324000">
                <a:tc>
                  <a:txBody>
                    <a:bodyPr/>
                    <a:lstStyle/>
                    <a:p>
                      <a:pPr marL="0" algn="l"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  </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12700" cmpd="sng">
                      <a:noFill/>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de-CH" sz="1400" kern="1200" dirty="0">
                          <a:solidFill>
                            <a:schemeClr val="tx1"/>
                          </a:solidFill>
                          <a:latin typeface="Segoe UI" panose="020B0502040204020203" pitchFamily="34" charset="0"/>
                          <a:ea typeface="+mn-ea"/>
                          <a:cs typeface="Segoe UI" panose="020B0502040204020203" pitchFamily="34" charset="0"/>
                        </a:rPr>
                        <a:t>SS75</a:t>
                      </a:r>
                    </a:p>
                  </a:txBody>
                  <a:tcPr marL="6350" marR="6350" marT="6350" marB="0" anchor="ctr">
                    <a:lnT w="12700" cmpd="sng">
                      <a:noFill/>
                    </a:lnT>
                    <a:lnB w="12700" cap="flat" cmpd="sng" algn="ctr">
                      <a:solidFill>
                        <a:schemeClr val="tx1"/>
                      </a:solidFill>
                      <a:prstDash val="solid"/>
                      <a:round/>
                      <a:headEnd type="none" w="med" len="med"/>
                      <a:tailEnd type="none" w="med" len="med"/>
                    </a:lnB>
                  </a:tcPr>
                </a:tc>
                <a:tc>
                  <a:txBody>
                    <a:bodyPr/>
                    <a:lstStyle/>
                    <a:p>
                      <a:pPr marL="0" algn="r" defTabSz="914400" rtl="0" eaLnBrk="1" fontAlgn="b" latinLnBrk="0" hangingPunct="1"/>
                      <a:r>
                        <a:rPr lang="en-US" sz="1400" kern="1200" noProof="0" dirty="0" smtClean="0">
                          <a:solidFill>
                            <a:schemeClr val="tx1"/>
                          </a:solidFill>
                          <a:latin typeface="Segoe UI" panose="020B0502040204020203" pitchFamily="34" charset="0"/>
                          <a:ea typeface="+mn-ea"/>
                          <a:cs typeface="Segoe UI" panose="020B0502040204020203" pitchFamily="34" charset="0"/>
                        </a:rPr>
                        <a:t>w/o Grid Fees</a:t>
                      </a:r>
                      <a:endParaRPr lang="en-US" sz="1400" kern="1200" noProof="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12700" cmpd="sng">
                      <a:noFill/>
                    </a:lnT>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 change</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12700" cmpd="sng">
                      <a:noFill/>
                    </a:lnT>
                  </a:tcPr>
                </a:tc>
                <a:extLst>
                  <a:ext uri="{0D108BD9-81ED-4DB2-BD59-A6C34878D82A}">
                    <a16:rowId xmlns:a16="http://schemas.microsoft.com/office/drawing/2014/main" val="2457665754"/>
                  </a:ext>
                </a:extLst>
              </a:tr>
              <a:tr h="324000">
                <a:tc>
                  <a:txBody>
                    <a:bodyPr/>
                    <a:lstStyle/>
                    <a:p>
                      <a:pPr marL="0" algn="l" defTabSz="914400" rtl="0" eaLnBrk="1" fontAlgn="b" latinLnBrk="0" hangingPunct="1"/>
                      <a:r>
                        <a:rPr lang="de-CH" sz="1400" kern="1200" dirty="0">
                          <a:solidFill>
                            <a:schemeClr val="tx1"/>
                          </a:solidFill>
                          <a:latin typeface="Segoe UI" panose="020B0502040204020203" pitchFamily="34" charset="0"/>
                          <a:ea typeface="+mn-ea"/>
                          <a:cs typeface="Segoe UI" panose="020B0502040204020203" pitchFamily="34" charset="0"/>
                        </a:rPr>
                        <a:t>PV (kW)</a:t>
                      </a:r>
                    </a:p>
                  </a:txBody>
                  <a:tcPr marL="6350" marR="6350" marT="6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824</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824</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a:solidFill>
                            <a:schemeClr val="tx1"/>
                          </a:solidFill>
                          <a:latin typeface="Segoe UI" panose="020B0502040204020203" pitchFamily="34" charset="0"/>
                          <a:ea typeface="+mn-ea"/>
                          <a:cs typeface="Segoe UI" panose="020B0502040204020203" pitchFamily="34" charset="0"/>
                        </a:rPr>
                        <a:t>0%</a:t>
                      </a:r>
                    </a:p>
                  </a:txBody>
                  <a:tcPr marL="6350" marR="6350" marT="6350" marB="0" anchor="ctr">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3696018661"/>
                  </a:ext>
                </a:extLst>
              </a:tr>
              <a:tr h="324000">
                <a:tc>
                  <a:txBody>
                    <a:bodyPr/>
                    <a:lstStyle/>
                    <a:p>
                      <a:pPr marL="0" algn="l"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ELY </a:t>
                      </a:r>
                      <a:r>
                        <a:rPr lang="de-CH" sz="1400" kern="1200" dirty="0">
                          <a:solidFill>
                            <a:schemeClr val="tx1"/>
                          </a:solidFill>
                          <a:latin typeface="Segoe UI" panose="020B0502040204020203" pitchFamily="34" charset="0"/>
                          <a:ea typeface="+mn-ea"/>
                          <a:cs typeface="Segoe UI" panose="020B0502040204020203" pitchFamily="34" charset="0"/>
                        </a:rPr>
                        <a:t>(kW)</a:t>
                      </a: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294</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326</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rgbClr val="00B050"/>
                          </a:solidFill>
                          <a:latin typeface="Segoe UI" panose="020B0502040204020203" pitchFamily="34" charset="0"/>
                          <a:ea typeface="+mn-ea"/>
                          <a:cs typeface="Segoe UI" panose="020B0502040204020203" pitchFamily="34" charset="0"/>
                        </a:rPr>
                        <a:t>+11%</a:t>
                      </a:r>
                      <a:endParaRPr lang="de-CH" sz="1400" kern="1200" dirty="0">
                        <a:solidFill>
                          <a:srgbClr val="00B050"/>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576884869"/>
                  </a:ext>
                </a:extLst>
              </a:tr>
              <a:tr h="324000">
                <a:tc>
                  <a:txBody>
                    <a:bodyPr/>
                    <a:lstStyle/>
                    <a:p>
                      <a:pPr marL="0" algn="l"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TANK </a:t>
                      </a:r>
                      <a:r>
                        <a:rPr lang="de-CH" sz="1400" kern="1200" dirty="0">
                          <a:solidFill>
                            <a:schemeClr val="tx1"/>
                          </a:solidFill>
                          <a:latin typeface="Segoe UI" panose="020B0502040204020203" pitchFamily="34" charset="0"/>
                          <a:ea typeface="+mn-ea"/>
                          <a:cs typeface="Segoe UI" panose="020B0502040204020203" pitchFamily="34" charset="0"/>
                        </a:rPr>
                        <a:t>(MWh)</a:t>
                      </a: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26</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30</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rgbClr val="00B050"/>
                          </a:solidFill>
                          <a:latin typeface="Segoe UI" panose="020B0502040204020203" pitchFamily="34" charset="0"/>
                          <a:ea typeface="+mn-ea"/>
                          <a:cs typeface="Segoe UI" panose="020B0502040204020203" pitchFamily="34" charset="0"/>
                        </a:rPr>
                        <a:t>+16%</a:t>
                      </a:r>
                      <a:endParaRPr lang="de-CH" sz="1400" kern="1200" dirty="0">
                        <a:solidFill>
                          <a:srgbClr val="00B050"/>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1825269318"/>
                  </a:ext>
                </a:extLst>
              </a:tr>
              <a:tr h="324000">
                <a:tc>
                  <a:txBody>
                    <a:bodyPr/>
                    <a:lstStyle/>
                    <a:p>
                      <a:pPr marL="0" algn="l"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FC </a:t>
                      </a:r>
                      <a:r>
                        <a:rPr lang="de-CH" sz="1400" kern="1200" dirty="0">
                          <a:solidFill>
                            <a:schemeClr val="tx1"/>
                          </a:solidFill>
                          <a:latin typeface="Segoe UI" panose="020B0502040204020203" pitchFamily="34" charset="0"/>
                          <a:ea typeface="+mn-ea"/>
                          <a:cs typeface="Segoe UI" panose="020B0502040204020203" pitchFamily="34" charset="0"/>
                        </a:rPr>
                        <a:t>(kW)</a:t>
                      </a: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151</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126</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rgbClr val="FF0000"/>
                          </a:solidFill>
                          <a:latin typeface="Segoe UI" panose="020B0502040204020203" pitchFamily="34" charset="0"/>
                          <a:ea typeface="+mn-ea"/>
                          <a:cs typeface="Segoe UI" panose="020B0502040204020203" pitchFamily="34" charset="0"/>
                        </a:rPr>
                        <a:t>-17%</a:t>
                      </a:r>
                      <a:endParaRPr lang="de-CH" sz="1400" kern="1200" dirty="0">
                        <a:solidFill>
                          <a:srgbClr val="FF0000"/>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4037119490"/>
                  </a:ext>
                </a:extLst>
              </a:tr>
              <a:tr h="324000">
                <a:tc>
                  <a:txBody>
                    <a:bodyPr/>
                    <a:lstStyle/>
                    <a:p>
                      <a:pPr marL="0" algn="l"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HEX </a:t>
                      </a:r>
                      <a:r>
                        <a:rPr lang="de-CH" sz="1400" kern="1200" dirty="0">
                          <a:solidFill>
                            <a:schemeClr val="tx1"/>
                          </a:solidFill>
                          <a:latin typeface="Segoe UI" panose="020B0502040204020203" pitchFamily="34" charset="0"/>
                          <a:ea typeface="+mn-ea"/>
                          <a:cs typeface="Segoe UI" panose="020B0502040204020203" pitchFamily="34" charset="0"/>
                        </a:rPr>
                        <a:t>(m</a:t>
                      </a:r>
                      <a:r>
                        <a:rPr lang="de-CH" sz="1400" kern="1200" baseline="30000" dirty="0">
                          <a:solidFill>
                            <a:schemeClr val="tx1"/>
                          </a:solidFill>
                          <a:latin typeface="Segoe UI" panose="020B0502040204020203" pitchFamily="34" charset="0"/>
                          <a:ea typeface="+mn-ea"/>
                          <a:cs typeface="Segoe UI" panose="020B0502040204020203" pitchFamily="34" charset="0"/>
                        </a:rPr>
                        <a:t>2</a:t>
                      </a:r>
                      <a:r>
                        <a:rPr lang="de-CH" sz="1400" kern="1200" dirty="0">
                          <a:solidFill>
                            <a:schemeClr val="tx1"/>
                          </a:solidFill>
                          <a:latin typeface="Segoe UI" panose="020B0502040204020203" pitchFamily="34" charset="0"/>
                          <a:ea typeface="+mn-ea"/>
                          <a:cs typeface="Segoe UI" panose="020B0502040204020203" pitchFamily="34" charset="0"/>
                        </a:rPr>
                        <a:t>)</a:t>
                      </a: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1.7</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1.4</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rgbClr val="FF0000"/>
                          </a:solidFill>
                          <a:latin typeface="Segoe UI" panose="020B0502040204020203" pitchFamily="34" charset="0"/>
                          <a:ea typeface="+mn-ea"/>
                          <a:cs typeface="Segoe UI" panose="020B0502040204020203" pitchFamily="34" charset="0"/>
                        </a:rPr>
                        <a:t>-17%</a:t>
                      </a:r>
                      <a:endParaRPr lang="de-CH" sz="1400" kern="1200" dirty="0">
                        <a:solidFill>
                          <a:srgbClr val="FF0000"/>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1516960452"/>
                  </a:ext>
                </a:extLst>
              </a:tr>
              <a:tr h="324000">
                <a:tc>
                  <a:txBody>
                    <a:bodyPr/>
                    <a:lstStyle/>
                    <a:p>
                      <a:pPr marL="0" algn="l"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HP (</a:t>
                      </a:r>
                      <a:r>
                        <a:rPr lang="de-CH" sz="1400" kern="1200" dirty="0" smtClean="0">
                          <a:solidFill>
                            <a:schemeClr val="tx1"/>
                          </a:solidFill>
                          <a:latin typeface="Segoe UI" panose="020B0502040204020203" pitchFamily="34" charset="0"/>
                          <a:ea typeface="+mn-ea"/>
                          <a:cs typeface="Segoe UI" panose="020B0502040204020203" pitchFamily="34" charset="0"/>
                        </a:rPr>
                        <a:t>kW)</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64</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marL="0" algn="r" defTabSz="914400" rtl="0" eaLnBrk="1" fontAlgn="b" latinLnBrk="0" hangingPunct="1"/>
                      <a:r>
                        <a:rPr lang="de-CH" sz="1400" kern="1200" dirty="0" smtClean="0">
                          <a:solidFill>
                            <a:schemeClr val="tx1"/>
                          </a:solidFill>
                          <a:latin typeface="Segoe UI" panose="020B0502040204020203" pitchFamily="34" charset="0"/>
                          <a:ea typeface="+mn-ea"/>
                          <a:cs typeface="Segoe UI" panose="020B0502040204020203" pitchFamily="34" charset="0"/>
                        </a:rPr>
                        <a:t>57</a:t>
                      </a:r>
                      <a:endParaRPr lang="de-CH" sz="1400" kern="1200" dirty="0">
                        <a:solidFill>
                          <a:schemeClr val="tx1"/>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algn="r" defTabSz="914400" rtl="0" eaLnBrk="1" fontAlgn="b" latinLnBrk="0" hangingPunct="1"/>
                      <a:r>
                        <a:rPr lang="de-CH" sz="1400" kern="1200" dirty="0">
                          <a:solidFill>
                            <a:srgbClr val="FF0000"/>
                          </a:solidFill>
                          <a:latin typeface="Segoe UI" panose="020B0502040204020203" pitchFamily="34" charset="0"/>
                          <a:ea typeface="+mn-ea"/>
                          <a:cs typeface="Segoe UI" panose="020B0502040204020203" pitchFamily="34" charset="0"/>
                        </a:rPr>
                        <a:t>-</a:t>
                      </a:r>
                      <a:r>
                        <a:rPr lang="de-CH" sz="1400" kern="1200" dirty="0" smtClean="0">
                          <a:solidFill>
                            <a:srgbClr val="FF0000"/>
                          </a:solidFill>
                          <a:latin typeface="Segoe UI" panose="020B0502040204020203" pitchFamily="34" charset="0"/>
                          <a:ea typeface="+mn-ea"/>
                          <a:cs typeface="Segoe UI" panose="020B0502040204020203" pitchFamily="34" charset="0"/>
                        </a:rPr>
                        <a:t>11%</a:t>
                      </a:r>
                      <a:endParaRPr lang="de-CH" sz="1400" kern="1200" dirty="0">
                        <a:solidFill>
                          <a:srgbClr val="FF0000"/>
                        </a:solidFill>
                        <a:latin typeface="Segoe UI" panose="020B0502040204020203" pitchFamily="34" charset="0"/>
                        <a:ea typeface="+mn-ea"/>
                        <a:cs typeface="Segoe UI" panose="020B0502040204020203" pitchFamily="34" charset="0"/>
                      </a:endParaRPr>
                    </a:p>
                  </a:txBody>
                  <a:tcPr marL="6350" marR="6350" marT="6350" marB="0" anchor="b">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extLst>
                  <a:ext uri="{0D108BD9-81ED-4DB2-BD59-A6C34878D82A}">
                    <a16:rowId xmlns:a16="http://schemas.microsoft.com/office/drawing/2014/main" val="682337483"/>
                  </a:ext>
                </a:extLst>
              </a:tr>
            </a:tbl>
          </a:graphicData>
        </a:graphic>
      </p:graphicFrame>
      <p:pic>
        <p:nvPicPr>
          <p:cNvPr id="9" name="Grafik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38" y="1160351"/>
            <a:ext cx="2765560" cy="5010665"/>
          </a:xfrm>
          <a:prstGeom prst="rect">
            <a:avLst/>
          </a:prstGeom>
        </p:spPr>
      </p:pic>
      <p:pic>
        <p:nvPicPr>
          <p:cNvPr id="10" name="Grafik 9"/>
          <p:cNvPicPr>
            <a:picLocks noChangeAspect="1"/>
          </p:cNvPicPr>
          <p:nvPr/>
        </p:nvPicPr>
        <p:blipFill>
          <a:blip r:embed="rId3"/>
          <a:stretch>
            <a:fillRect/>
          </a:stretch>
        </p:blipFill>
        <p:spPr>
          <a:xfrm>
            <a:off x="3497398" y="3966450"/>
            <a:ext cx="1941501" cy="1921545"/>
          </a:xfrm>
          <a:prstGeom prst="rect">
            <a:avLst/>
          </a:prstGeom>
        </p:spPr>
      </p:pic>
      <p:sp>
        <p:nvSpPr>
          <p:cNvPr id="11" name="Rechteck 10"/>
          <p:cNvSpPr/>
          <p:nvPr/>
        </p:nvSpPr>
        <p:spPr>
          <a:xfrm>
            <a:off x="3497398" y="1236011"/>
            <a:ext cx="7651786" cy="2308324"/>
          </a:xfrm>
          <a:prstGeom prst="rect">
            <a:avLst/>
          </a:prstGeom>
        </p:spPr>
        <p:txBody>
          <a:bodyPr wrap="square">
            <a:spAutoFit/>
          </a:bodyPr>
          <a:lstStyle/>
          <a:p>
            <a:r>
              <a:rPr lang="en-US" b="1" dirty="0">
                <a:latin typeface="Segoe UI" panose="020B0502040204020203" pitchFamily="34" charset="0"/>
                <a:cs typeface="Segoe UI" panose="020B0502040204020203" pitchFamily="34" charset="0"/>
              </a:rPr>
              <a:t>Impact of Grid Charges on LCOE:</a:t>
            </a:r>
            <a:r>
              <a:rPr lang="en-US" dirty="0">
                <a:latin typeface="Segoe UI" panose="020B0502040204020203" pitchFamily="34" charset="0"/>
                <a:cs typeface="Segoe UI" panose="020B0502040204020203" pitchFamily="34" charset="0"/>
              </a:rPr>
              <a:t> </a:t>
            </a:r>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Removal </a:t>
            </a:r>
            <a:r>
              <a:rPr lang="en-US" dirty="0">
                <a:latin typeface="Segoe UI" panose="020B0502040204020203" pitchFamily="34" charset="0"/>
                <a:cs typeface="Segoe UI" panose="020B0502040204020203" pitchFamily="34" charset="0"/>
              </a:rPr>
              <a:t>of grid charges results in a 22% reduction in </a:t>
            </a:r>
            <a:r>
              <a:rPr lang="en-US" dirty="0" smtClean="0">
                <a:latin typeface="Segoe UI" panose="020B0502040204020203" pitchFamily="34" charset="0"/>
                <a:cs typeface="Segoe UI" panose="020B0502040204020203" pitchFamily="34" charset="0"/>
              </a:rPr>
              <a:t>LCOE, </a:t>
            </a:r>
            <a:r>
              <a:rPr lang="en-US" dirty="0">
                <a:latin typeface="Segoe UI" panose="020B0502040204020203" pitchFamily="34" charset="0"/>
                <a:cs typeface="Segoe UI" panose="020B0502040204020203" pitchFamily="34" charset="0"/>
              </a:rPr>
              <a:t>with fees for peak imports constituting the majority of these charges</a:t>
            </a:r>
            <a:r>
              <a:rPr lang="en-US" dirty="0" smtClean="0">
                <a:latin typeface="Segoe UI" panose="020B0502040204020203" pitchFamily="34" charset="0"/>
                <a:cs typeface="Segoe UI" panose="020B0502040204020203" pitchFamily="34" charset="0"/>
              </a:rPr>
              <a:t>.</a:t>
            </a:r>
          </a:p>
          <a:p>
            <a:pPr>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Adjustments in Technology Capacities:</a:t>
            </a:r>
            <a:r>
              <a:rPr lang="en-US" dirty="0">
                <a:latin typeface="Segoe UI" panose="020B0502040204020203" pitchFamily="34" charset="0"/>
                <a:cs typeface="Segoe UI" panose="020B0502040204020203" pitchFamily="34" charset="0"/>
              </a:rPr>
              <a:t> </a:t>
            </a:r>
            <a:endParaRPr lang="en-US" dirty="0" smtClean="0">
              <a:latin typeface="Segoe UI" panose="020B0502040204020203" pitchFamily="34" charset="0"/>
              <a:cs typeface="Segoe UI" panose="020B0502040204020203" pitchFamily="34" charset="0"/>
            </a:endParaRPr>
          </a:p>
          <a:p>
            <a:r>
              <a:rPr lang="en-US" dirty="0" smtClean="0">
                <a:latin typeface="Segoe UI" panose="020B0502040204020203" pitchFamily="34" charset="0"/>
                <a:cs typeface="Segoe UI" panose="020B0502040204020203" pitchFamily="34" charset="0"/>
              </a:rPr>
              <a:t>Exclusion </a:t>
            </a:r>
            <a:r>
              <a:rPr lang="en-US" dirty="0">
                <a:latin typeface="Segoe UI" panose="020B0502040204020203" pitchFamily="34" charset="0"/>
                <a:cs typeface="Segoe UI" panose="020B0502040204020203" pitchFamily="34" charset="0"/>
              </a:rPr>
              <a:t>of grid charges leads to an increase in </a:t>
            </a:r>
            <a:r>
              <a:rPr lang="en-US" dirty="0" smtClean="0">
                <a:latin typeface="Segoe UI" panose="020B0502040204020203" pitchFamily="34" charset="0"/>
                <a:cs typeface="Segoe UI" panose="020B0502040204020203" pitchFamily="34" charset="0"/>
              </a:rPr>
              <a:t>ELY </a:t>
            </a:r>
            <a:r>
              <a:rPr lang="en-US" dirty="0">
                <a:latin typeface="Segoe UI" panose="020B0502040204020203" pitchFamily="34" charset="0"/>
                <a:cs typeface="Segoe UI" panose="020B0502040204020203" pitchFamily="34" charset="0"/>
              </a:rPr>
              <a:t>and </a:t>
            </a:r>
            <a:r>
              <a:rPr lang="en-US" dirty="0" smtClean="0">
                <a:latin typeface="Segoe UI" panose="020B0502040204020203" pitchFamily="34" charset="0"/>
                <a:cs typeface="Segoe UI" panose="020B0502040204020203" pitchFamily="34" charset="0"/>
              </a:rPr>
              <a:t>TANK capacities</a:t>
            </a:r>
            <a:r>
              <a:rPr lang="en-US" dirty="0">
                <a:latin typeface="Segoe UI" panose="020B0502040204020203" pitchFamily="34" charset="0"/>
                <a:cs typeface="Segoe UI" panose="020B0502040204020203" pitchFamily="34" charset="0"/>
              </a:rPr>
              <a:t>, while reducing the need for </a:t>
            </a:r>
            <a:r>
              <a:rPr lang="en-US" dirty="0" smtClean="0">
                <a:latin typeface="Segoe UI" panose="020B0502040204020203" pitchFamily="34" charset="0"/>
                <a:cs typeface="Segoe UI" panose="020B0502040204020203" pitchFamily="34" charset="0"/>
              </a:rPr>
              <a:t>FC capacity</a:t>
            </a:r>
            <a:r>
              <a:rPr lang="en-US" dirty="0">
                <a:latin typeface="Segoe UI" panose="020B0502040204020203" pitchFamily="34" charset="0"/>
                <a:cs typeface="Segoe UI" panose="020B0502040204020203" pitchFamily="34" charset="0"/>
              </a:rPr>
              <a:t>, illustrating the shift in operational strategies for energy management.</a:t>
            </a:r>
          </a:p>
        </p:txBody>
      </p:sp>
    </p:spTree>
    <p:extLst>
      <p:ext uri="{BB962C8B-B14F-4D97-AF65-F5344CB8AC3E}">
        <p14:creationId xmlns:p14="http://schemas.microsoft.com/office/powerpoint/2010/main" val="2719793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17</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smtClean="0"/>
              <a:t>Adding PWA approximations to the model</a:t>
            </a:r>
            <a:endParaRPr lang="en-US" dirty="0"/>
          </a:p>
        </p:txBody>
      </p:sp>
      <p:pic>
        <p:nvPicPr>
          <p:cNvPr id="8" name="Grafik 7"/>
          <p:cNvPicPr>
            <a:picLocks noChangeAspect="1"/>
          </p:cNvPicPr>
          <p:nvPr/>
        </p:nvPicPr>
        <p:blipFill rotWithShape="1">
          <a:blip r:embed="rId2"/>
          <a:srcRect r="49613"/>
          <a:stretch/>
        </p:blipFill>
        <p:spPr>
          <a:xfrm>
            <a:off x="7763321" y="501046"/>
            <a:ext cx="3512752" cy="5942433"/>
          </a:xfrm>
          <a:prstGeom prst="rect">
            <a:avLst/>
          </a:prstGeom>
        </p:spPr>
      </p:pic>
    </p:spTree>
    <p:extLst>
      <p:ext uri="{BB962C8B-B14F-4D97-AF65-F5344CB8AC3E}">
        <p14:creationId xmlns:p14="http://schemas.microsoft.com/office/powerpoint/2010/main" val="1130897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13.05.2024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18</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smtClean="0"/>
              <a:t>Conclusions</a:t>
            </a:r>
            <a:endParaRPr lang="en-US" dirty="0"/>
          </a:p>
        </p:txBody>
      </p:sp>
      <p:sp>
        <p:nvSpPr>
          <p:cNvPr id="8" name="Inhaltsplatzhalter 2">
            <a:extLst>
              <a:ext uri="{FF2B5EF4-FFF2-40B4-BE49-F238E27FC236}">
                <a16:creationId xmlns:a16="http://schemas.microsoft.com/office/drawing/2014/main" id="{769D6010-8F25-4603-8A3B-27F5FC9E37A8}"/>
              </a:ext>
            </a:extLst>
          </p:cNvPr>
          <p:cNvSpPr>
            <a:spLocks noGrp="1"/>
          </p:cNvSpPr>
          <p:nvPr>
            <p:ph idx="1"/>
          </p:nvPr>
        </p:nvSpPr>
        <p:spPr>
          <a:xfrm>
            <a:off x="731837" y="1412875"/>
            <a:ext cx="10728325" cy="3960000"/>
          </a:xfrm>
        </p:spPr>
        <p:txBody>
          <a:bodyPr/>
          <a:lstStyle/>
          <a:p>
            <a:pPr marL="342900" indent="-342900">
              <a:buFont typeface="+mj-lt"/>
              <a:buAutoNum type="arabicPeriod"/>
            </a:pPr>
            <a:r>
              <a:rPr lang="en-US" sz="2000" dirty="0" smtClean="0"/>
              <a:t>The </a:t>
            </a:r>
            <a:r>
              <a:rPr lang="en-US" sz="2000" b="1" dirty="0" smtClean="0"/>
              <a:t>results </a:t>
            </a:r>
            <a:r>
              <a:rPr lang="en-US" sz="2000" dirty="0"/>
              <a:t>from </a:t>
            </a:r>
            <a:r>
              <a:rPr lang="en-US" sz="2000" dirty="0" smtClean="0"/>
              <a:t>the </a:t>
            </a:r>
            <a:r>
              <a:rPr lang="en-US" sz="2000" dirty="0"/>
              <a:t>model show that the </a:t>
            </a:r>
            <a:r>
              <a:rPr lang="en-US" sz="2000" dirty="0" smtClean="0"/>
              <a:t>economical operation </a:t>
            </a:r>
            <a:r>
              <a:rPr lang="en-US" sz="2000" dirty="0"/>
              <a:t>of Hydrogen Energy Storage System is </a:t>
            </a:r>
            <a:r>
              <a:rPr lang="en-US" sz="2000" b="1" dirty="0"/>
              <a:t>only</a:t>
            </a:r>
            <a:r>
              <a:rPr lang="en-US" sz="2000" dirty="0"/>
              <a:t> achievable </a:t>
            </a:r>
            <a:r>
              <a:rPr lang="en-US" sz="2000" dirty="0" smtClean="0"/>
              <a:t>in scenarios with enhanced self-sufficiency.</a:t>
            </a:r>
          </a:p>
          <a:p>
            <a:pPr marL="342900" indent="-342900">
              <a:buFont typeface="+mj-lt"/>
              <a:buAutoNum type="arabicPeriod"/>
            </a:pPr>
            <a:r>
              <a:rPr lang="en-US" sz="2000" dirty="0"/>
              <a:t>The integration of </a:t>
            </a:r>
            <a:r>
              <a:rPr lang="en-US" sz="2000" dirty="0" smtClean="0"/>
              <a:t>waste </a:t>
            </a:r>
            <a:r>
              <a:rPr lang="en-US" sz="2000" dirty="0"/>
              <a:t>h</a:t>
            </a:r>
            <a:r>
              <a:rPr lang="en-US" sz="2000" dirty="0" smtClean="0"/>
              <a:t>eat </a:t>
            </a:r>
            <a:r>
              <a:rPr lang="en-US" sz="2000" dirty="0"/>
              <a:t>r</a:t>
            </a:r>
            <a:r>
              <a:rPr lang="en-US" sz="2000" dirty="0" smtClean="0"/>
              <a:t>ecovery </a:t>
            </a:r>
            <a:r>
              <a:rPr lang="en-US" sz="2000" dirty="0"/>
              <a:t>represents a promising path towards future integration of </a:t>
            </a:r>
            <a:r>
              <a:rPr lang="en-US" sz="2000" dirty="0" smtClean="0"/>
              <a:t>hydrogen storage system </a:t>
            </a:r>
            <a:r>
              <a:rPr lang="en-US" sz="2000" dirty="0"/>
              <a:t>in our energy </a:t>
            </a:r>
            <a:r>
              <a:rPr lang="en-US" sz="2000" dirty="0" smtClean="0"/>
              <a:t>system</a:t>
            </a:r>
            <a:r>
              <a:rPr lang="en-US" sz="2000" dirty="0"/>
              <a:t>.</a:t>
            </a:r>
            <a:endParaRPr lang="en-US" sz="2000" dirty="0" smtClean="0"/>
          </a:p>
          <a:p>
            <a:pPr marL="342900" indent="-342900">
              <a:buFont typeface="+mj-lt"/>
              <a:buAutoNum type="arabicPeriod"/>
            </a:pPr>
            <a:r>
              <a:rPr lang="en-US" sz="2000" dirty="0" smtClean="0"/>
              <a:t>Including grid fees to the model significantly affects the LCOE. However, despite the higher operational costs, HESS is not considered in the system configuration.</a:t>
            </a:r>
            <a:endParaRPr lang="en-US" sz="2000" dirty="0"/>
          </a:p>
          <a:p>
            <a:pPr marL="342900" indent="-342900">
              <a:buFont typeface="+mj-lt"/>
              <a:buAutoNum type="arabicPeriod"/>
            </a:pPr>
            <a:endParaRPr lang="en-US" dirty="0"/>
          </a:p>
        </p:txBody>
      </p:sp>
    </p:spTree>
    <p:extLst>
      <p:ext uri="{BB962C8B-B14F-4D97-AF65-F5344CB8AC3E}">
        <p14:creationId xmlns:p14="http://schemas.microsoft.com/office/powerpoint/2010/main" val="15141745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13.05.2024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19</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smtClean="0"/>
              <a:t>Outlook</a:t>
            </a:r>
            <a:endParaRPr lang="en-US" dirty="0"/>
          </a:p>
        </p:txBody>
      </p:sp>
      <p:sp>
        <p:nvSpPr>
          <p:cNvPr id="8" name="Textfeld 7"/>
          <p:cNvSpPr txBox="1"/>
          <p:nvPr/>
        </p:nvSpPr>
        <p:spPr>
          <a:xfrm>
            <a:off x="829159" y="1274736"/>
            <a:ext cx="5837455" cy="4139595"/>
          </a:xfrm>
          <a:prstGeom prst="rect">
            <a:avLst/>
          </a:prstGeom>
          <a:noFill/>
        </p:spPr>
        <p:txBody>
          <a:bodyPr wrap="square" rtlCol="0">
            <a:spAutoFit/>
          </a:bodyPr>
          <a:lstStyle/>
          <a:p>
            <a:pPr>
              <a:spcBef>
                <a:spcPts val="600"/>
              </a:spcBef>
              <a:spcAft>
                <a:spcPts val="600"/>
              </a:spcAft>
            </a:pPr>
            <a:r>
              <a:rPr lang="en-US" sz="2000" dirty="0" smtClean="0">
                <a:latin typeface="Segoe UI" panose="020B0502040204020203" pitchFamily="34" charset="0"/>
                <a:cs typeface="Segoe UI" panose="020B0502040204020203" pitchFamily="34" charset="0"/>
              </a:rPr>
              <a:t>Further work could include: </a:t>
            </a:r>
          </a:p>
          <a:p>
            <a:pPr marL="285750" indent="-285750">
              <a:spcBef>
                <a:spcPts val="600"/>
              </a:spcBef>
              <a:spcAft>
                <a:spcPts val="600"/>
              </a:spcAft>
              <a:buFont typeface="Arial" panose="020B0604020202020204" pitchFamily="34" charset="0"/>
              <a:buChar char="•"/>
            </a:pPr>
            <a:r>
              <a:rPr lang="en-US" sz="2000" dirty="0" smtClean="0">
                <a:latin typeface="Segoe UI" panose="020B0502040204020203" pitchFamily="34" charset="0"/>
                <a:cs typeface="Segoe UI" panose="020B0502040204020203" pitchFamily="34" charset="0"/>
              </a:rPr>
              <a:t>Extend the model with new objectives, e.g. minimize CO</a:t>
            </a:r>
            <a:r>
              <a:rPr lang="en-US" sz="2000" baseline="-25000" dirty="0" smtClean="0">
                <a:latin typeface="Segoe UI" panose="020B0502040204020203" pitchFamily="34" charset="0"/>
                <a:cs typeface="Segoe UI" panose="020B0502040204020203" pitchFamily="34" charset="0"/>
              </a:rPr>
              <a:t>2 </a:t>
            </a:r>
            <a:r>
              <a:rPr lang="en-US" sz="2000" dirty="0" smtClean="0">
                <a:latin typeface="Segoe UI" panose="020B0502040204020203" pitchFamily="34" charset="0"/>
                <a:cs typeface="Segoe UI" panose="020B0502040204020203" pitchFamily="34" charset="0"/>
              </a:rPr>
              <a:t>emissions </a:t>
            </a:r>
          </a:p>
          <a:p>
            <a:pPr marL="285750" indent="-285750">
              <a:spcBef>
                <a:spcPts val="600"/>
              </a:spcBef>
              <a:spcAft>
                <a:spcPts val="600"/>
              </a:spcAft>
              <a:buFont typeface="Arial" panose="020B0604020202020204" pitchFamily="34" charset="0"/>
              <a:buChar char="•"/>
            </a:pPr>
            <a:r>
              <a:rPr lang="en-US" sz="2000" dirty="0" smtClean="0">
                <a:latin typeface="Segoe UI" panose="020B0502040204020203" pitchFamily="34" charset="0"/>
                <a:cs typeface="Segoe UI" panose="020B0502040204020203" pitchFamily="34" charset="0"/>
              </a:rPr>
              <a:t>Consider by products like oxygen to generate revenues. </a:t>
            </a:r>
          </a:p>
          <a:p>
            <a:pPr marL="285750" indent="-285750">
              <a:spcBef>
                <a:spcPts val="600"/>
              </a:spcBef>
              <a:spcAft>
                <a:spcPts val="600"/>
              </a:spcAft>
              <a:buFont typeface="Arial" panose="020B0604020202020204" pitchFamily="34" charset="0"/>
              <a:buChar char="•"/>
            </a:pPr>
            <a:r>
              <a:rPr lang="en-US" sz="2000" dirty="0" smtClean="0">
                <a:latin typeface="Segoe UI" panose="020B0502040204020203" pitchFamily="34" charset="0"/>
                <a:cs typeface="Segoe UI" panose="020B0502040204020203" pitchFamily="34" charset="0"/>
              </a:rPr>
              <a:t>Introduce other Hydrogen Storage Technologies (</a:t>
            </a:r>
            <a:r>
              <a:rPr lang="en-US" sz="2000" dirty="0" err="1" smtClean="0">
                <a:latin typeface="Segoe UI" panose="020B0502040204020203" pitchFamily="34" charset="0"/>
                <a:cs typeface="Segoe UI" panose="020B0502040204020203" pitchFamily="34" charset="0"/>
              </a:rPr>
              <a:t>metalhydrides</a:t>
            </a:r>
            <a:r>
              <a:rPr lang="en-US" sz="2000" dirty="0" smtClean="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c</a:t>
            </a:r>
            <a:r>
              <a:rPr lang="en-US" sz="2000" dirty="0" err="1" smtClean="0">
                <a:latin typeface="Segoe UI" panose="020B0502040204020203" pitchFamily="34" charset="0"/>
                <a:cs typeface="Segoe UI" panose="020B0502040204020203" pitchFamily="34" charset="0"/>
              </a:rPr>
              <a:t>ryo</a:t>
            </a:r>
            <a:r>
              <a:rPr lang="en-US" sz="2000" dirty="0" smtClean="0">
                <a:latin typeface="Segoe UI" panose="020B0502040204020203" pitchFamily="34" charset="0"/>
                <a:cs typeface="Segoe UI" panose="020B0502040204020203" pitchFamily="34" charset="0"/>
              </a:rPr>
              <a:t>-compressed hydrogen storage)</a:t>
            </a:r>
          </a:p>
          <a:p>
            <a:pPr marL="285750" indent="-285750">
              <a:spcBef>
                <a:spcPts val="600"/>
              </a:spcBef>
              <a:spcAft>
                <a:spcPts val="600"/>
              </a:spcAft>
              <a:buFont typeface="Arial" panose="020B0604020202020204" pitchFamily="34" charset="0"/>
              <a:buChar char="•"/>
            </a:pPr>
            <a:r>
              <a:rPr lang="en-US" sz="2000" dirty="0" smtClean="0">
                <a:latin typeface="Segoe UI" panose="020B0502040204020203" pitchFamily="34" charset="0"/>
                <a:cs typeface="Segoe UI" panose="020B0502040204020203" pitchFamily="34" charset="0"/>
              </a:rPr>
              <a:t>Create </a:t>
            </a:r>
            <a:r>
              <a:rPr lang="en-US" sz="2000" dirty="0">
                <a:latin typeface="Segoe UI" panose="020B0502040204020203" pitchFamily="34" charset="0"/>
                <a:cs typeface="Segoe UI" panose="020B0502040204020203" pitchFamily="34" charset="0"/>
              </a:rPr>
              <a:t>s</a:t>
            </a:r>
            <a:r>
              <a:rPr lang="en-US" sz="2000" dirty="0" smtClean="0">
                <a:latin typeface="Segoe UI" panose="020B0502040204020203" pitchFamily="34" charset="0"/>
                <a:cs typeface="Segoe UI" panose="020B0502040204020203" pitchFamily="34" charset="0"/>
              </a:rPr>
              <a:t>cenarios with predicted future electricity prices</a:t>
            </a:r>
          </a:p>
          <a:p>
            <a:pPr marL="285750" indent="-285750">
              <a:buFont typeface="Arial" panose="020B0604020202020204" pitchFamily="34" charset="0"/>
              <a:buChar char="•"/>
            </a:pPr>
            <a:endParaRPr lang="en-US" dirty="0"/>
          </a:p>
        </p:txBody>
      </p:sp>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1308" y="685912"/>
            <a:ext cx="4338854" cy="2711784"/>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1308" y="3486997"/>
            <a:ext cx="4338854" cy="2711784"/>
          </a:xfrm>
          <a:prstGeom prst="rect">
            <a:avLst/>
          </a:prstGeom>
        </p:spPr>
      </p:pic>
    </p:spTree>
    <p:extLst>
      <p:ext uri="{BB962C8B-B14F-4D97-AF65-F5344CB8AC3E}">
        <p14:creationId xmlns:p14="http://schemas.microsoft.com/office/powerpoint/2010/main" val="15740182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861D6AC-3BAC-4A50-9479-1E7CD895A648}" type="datetime1">
              <a:rPr lang="de-CH" smtClean="0"/>
              <a:pPr/>
              <a:t>12.05.2024</a:t>
            </a:fld>
            <a:endParaRPr lang="de-CH" dirty="0"/>
          </a:p>
        </p:txBody>
      </p:sp>
      <p:sp>
        <p:nvSpPr>
          <p:cNvPr id="5" name="Fußzeilenplatzhalter 4"/>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6" name="Foliennummernplatzhalter 5"/>
          <p:cNvSpPr>
            <a:spLocks noGrp="1"/>
          </p:cNvSpPr>
          <p:nvPr>
            <p:ph type="sldNum" sz="quarter" idx="12"/>
          </p:nvPr>
        </p:nvSpPr>
        <p:spPr/>
        <p:txBody>
          <a:bodyPr/>
          <a:lstStyle/>
          <a:p>
            <a:fld id="{5ACA52AF-F19D-405C-AD5F-7D94B96A5CC3}" type="slidenum">
              <a:rPr lang="de-CH" smtClean="0"/>
              <a:pPr/>
              <a:t>2</a:t>
            </a:fld>
            <a:endParaRPr lang="de-CH" dirty="0"/>
          </a:p>
        </p:txBody>
      </p:sp>
      <p:sp>
        <p:nvSpPr>
          <p:cNvPr id="7" name="Titel 1">
            <a:extLst>
              <a:ext uri="{FF2B5EF4-FFF2-40B4-BE49-F238E27FC236}">
                <a16:creationId xmlns:a16="http://schemas.microsoft.com/office/drawing/2014/main" id="{B2FE22A1-56F7-4FF9-8A90-D307E67331DC}"/>
              </a:ext>
            </a:extLst>
          </p:cNvPr>
          <p:cNvSpPr txBox="1">
            <a:spLocks/>
          </p:cNvSpPr>
          <p:nvPr/>
        </p:nvSpPr>
        <p:spPr>
          <a:xfrm>
            <a:off x="731837" y="260351"/>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Segoe UI" panose="020B0502040204020203" pitchFamily="34" charset="0"/>
                <a:ea typeface="+mj-ea"/>
                <a:cs typeface="Segoe UI" panose="020B0502040204020203" pitchFamily="34" charset="0"/>
              </a:defRPr>
            </a:lvl1pPr>
          </a:lstStyle>
          <a:p>
            <a:r>
              <a:rPr lang="de-DE" smtClean="0"/>
              <a:t>Motivation</a:t>
            </a:r>
            <a:endParaRPr lang="de-CH" dirty="0"/>
          </a:p>
        </p:txBody>
      </p:sp>
      <p:sp>
        <p:nvSpPr>
          <p:cNvPr id="8" name="Inhaltsplatzhalter 2">
            <a:extLst>
              <a:ext uri="{FF2B5EF4-FFF2-40B4-BE49-F238E27FC236}">
                <a16:creationId xmlns:a16="http://schemas.microsoft.com/office/drawing/2014/main" id="{56BD7DC3-17C3-4B09-9D8E-F143A82B205E}"/>
              </a:ext>
            </a:extLst>
          </p:cNvPr>
          <p:cNvSpPr txBox="1">
            <a:spLocks/>
          </p:cNvSpPr>
          <p:nvPr/>
        </p:nvSpPr>
        <p:spPr>
          <a:xfrm>
            <a:off x="731837" y="1160352"/>
            <a:ext cx="10728325" cy="1735248"/>
          </a:xfrm>
          <a:prstGeom prst="rect">
            <a:avLst/>
          </a:prstGeom>
        </p:spPr>
        <p:txBody>
          <a:bodyPr vert="horz" lIns="0" tIns="0" rIns="0" bIns="0" rtlCol="0">
            <a:noAutofit/>
          </a:bodyPr>
          <a:lstStyle>
            <a:lvl1pPr marL="539750" indent="-539750" algn="l" defTabSz="914400" rtl="0" eaLnBrk="1" latinLnBrk="0" hangingPunct="1">
              <a:lnSpc>
                <a:spcPct val="100000"/>
              </a:lnSpc>
              <a:spcBef>
                <a:spcPts val="1000"/>
              </a:spcBef>
              <a:buFont typeface="+mj-lt"/>
              <a:buAutoNum type="arabicPeriod"/>
              <a:defRPr sz="1800" kern="1200">
                <a:solidFill>
                  <a:schemeClr val="tx1"/>
                </a:solidFill>
                <a:latin typeface="Segoe UI" panose="020B0502040204020203" pitchFamily="34" charset="0"/>
                <a:ea typeface="+mn-ea"/>
                <a:cs typeface="Segoe UI" panose="020B0502040204020203" pitchFamily="34" charset="0"/>
              </a:defRPr>
            </a:lvl1pPr>
            <a:lvl2pPr marL="1079500" indent="-539750" algn="l" defTabSz="914400" rtl="0" eaLnBrk="1" latinLnBrk="0" hangingPunct="1">
              <a:lnSpc>
                <a:spcPct val="100000"/>
              </a:lnSpc>
              <a:spcBef>
                <a:spcPts val="500"/>
              </a:spcBef>
              <a:buFont typeface="+mj-lt"/>
              <a:buAutoNum type="arabicPeriod"/>
              <a:defRPr sz="1800" kern="1200">
                <a:solidFill>
                  <a:schemeClr val="tx1"/>
                </a:solidFill>
                <a:latin typeface="Segoe UI" panose="020B0502040204020203" pitchFamily="34" charset="0"/>
                <a:ea typeface="+mn-ea"/>
                <a:cs typeface="Segoe UI" panose="020B0502040204020203" pitchFamily="34" charset="0"/>
              </a:defRPr>
            </a:lvl2pPr>
            <a:lvl3pPr marL="1612900" indent="-533400" algn="l" defTabSz="914400" rtl="0" eaLnBrk="1" latinLnBrk="0" hangingPunct="1">
              <a:lnSpc>
                <a:spcPct val="100000"/>
              </a:lnSpc>
              <a:spcBef>
                <a:spcPts val="500"/>
              </a:spcBef>
              <a:buFont typeface="+mj-lt"/>
              <a:buAutoNum type="arabicPeriod"/>
              <a:defRPr sz="1800" kern="1200">
                <a:solidFill>
                  <a:schemeClr val="tx1"/>
                </a:solidFill>
                <a:latin typeface="Segoe UI" panose="020B0502040204020203" pitchFamily="34" charset="0"/>
                <a:ea typeface="+mn-ea"/>
                <a:cs typeface="Segoe UI" panose="020B0502040204020203" pitchFamily="34" charset="0"/>
              </a:defRPr>
            </a:lvl3pPr>
            <a:lvl4pPr marL="2152650" indent="-539750" algn="l" defTabSz="914400" rtl="0" eaLnBrk="1" latinLnBrk="0" hangingPunct="1">
              <a:lnSpc>
                <a:spcPct val="100000"/>
              </a:lnSpc>
              <a:spcBef>
                <a:spcPts val="500"/>
              </a:spcBef>
              <a:buFont typeface="+mj-lt"/>
              <a:buAutoNum type="arabicPeriod"/>
              <a:defRPr sz="1800" kern="1200">
                <a:solidFill>
                  <a:schemeClr val="tx1"/>
                </a:solidFill>
                <a:latin typeface="Segoe UI" panose="020B0502040204020203" pitchFamily="34" charset="0"/>
                <a:ea typeface="+mn-ea"/>
                <a:cs typeface="Segoe UI" panose="020B0502040204020203" pitchFamily="34" charset="0"/>
              </a:defRPr>
            </a:lvl4pPr>
            <a:lvl5pPr marL="2692400" indent="-539750" algn="l" defTabSz="914400" rtl="0" eaLnBrk="1" latinLnBrk="0" hangingPunct="1">
              <a:lnSpc>
                <a:spcPct val="100000"/>
              </a:lnSpc>
              <a:spcBef>
                <a:spcPts val="500"/>
              </a:spcBef>
              <a:buFont typeface="+mj-lt"/>
              <a:buAutoNum type="arabicPeriod"/>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mj-lt"/>
              <a:buNone/>
            </a:pPr>
            <a:r>
              <a:rPr lang="en-US" dirty="0" smtClean="0"/>
              <a:t>In the broader context of the energy transition,</a:t>
            </a:r>
            <a:r>
              <a:rPr lang="en-US" b="1" dirty="0" smtClean="0"/>
              <a:t> electrification </a:t>
            </a:r>
            <a:r>
              <a:rPr lang="en-US" dirty="0" smtClean="0"/>
              <a:t>of energy systems is unavoidable to reduce carbon dioxide emissions and enhance efficiencies</a:t>
            </a:r>
            <a:r>
              <a:rPr lang="en-US" baseline="30000" dirty="0" smtClean="0"/>
              <a:t>1</a:t>
            </a:r>
            <a:r>
              <a:rPr lang="en-US" dirty="0" smtClean="0"/>
              <a:t>.</a:t>
            </a:r>
          </a:p>
          <a:p>
            <a:pPr marL="0" indent="0">
              <a:buFont typeface="+mj-lt"/>
              <a:buNone/>
            </a:pPr>
            <a:r>
              <a:rPr lang="en-US" u="sng" dirty="0" smtClean="0"/>
              <a:t>Challenges:</a:t>
            </a:r>
            <a:r>
              <a:rPr lang="en-US" dirty="0" smtClean="0"/>
              <a:t> </a:t>
            </a:r>
          </a:p>
          <a:p>
            <a:pPr marL="342900" indent="-342900"/>
            <a:r>
              <a:rPr lang="en-US" dirty="0" smtClean="0"/>
              <a:t>To effectively </a:t>
            </a:r>
            <a:r>
              <a:rPr lang="en-US" b="1" dirty="0" smtClean="0"/>
              <a:t>integrate renewables energy sources </a:t>
            </a:r>
            <a:r>
              <a:rPr lang="en-US" dirty="0" smtClean="0"/>
              <a:t>(RES) into today’s electricity systems, </a:t>
            </a:r>
            <a:r>
              <a:rPr lang="en-US" b="1" dirty="0" smtClean="0"/>
              <a:t>storage flexibilities </a:t>
            </a:r>
            <a:r>
              <a:rPr lang="en-US" dirty="0" smtClean="0"/>
              <a:t>and</a:t>
            </a:r>
            <a:r>
              <a:rPr lang="en-US" b="1" dirty="0" smtClean="0"/>
              <a:t> investments </a:t>
            </a:r>
            <a:r>
              <a:rPr lang="en-US" dirty="0" smtClean="0"/>
              <a:t>in grid infrastructure are required.</a:t>
            </a:r>
            <a:endParaRPr lang="en-US" dirty="0"/>
          </a:p>
        </p:txBody>
      </p:sp>
      <p:sp>
        <p:nvSpPr>
          <p:cNvPr id="9" name="Textplatzhalter 4">
            <a:extLst>
              <a:ext uri="{FF2B5EF4-FFF2-40B4-BE49-F238E27FC236}">
                <a16:creationId xmlns:a16="http://schemas.microsoft.com/office/drawing/2014/main" id="{6ED21089-1A9B-4C80-B91D-2D74FE77AB51}"/>
              </a:ext>
            </a:extLst>
          </p:cNvPr>
          <p:cNvSpPr txBox="1">
            <a:spLocks/>
          </p:cNvSpPr>
          <p:nvPr/>
        </p:nvSpPr>
        <p:spPr>
          <a:xfrm>
            <a:off x="731837" y="5414201"/>
            <a:ext cx="5630863" cy="817965"/>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dirty="0" smtClean="0"/>
              <a:t>1. Gabrielli</a:t>
            </a:r>
            <a:r>
              <a:rPr lang="en-US" sz="800" dirty="0"/>
              <a:t>, Paolo; </a:t>
            </a:r>
            <a:r>
              <a:rPr lang="en-US" sz="800" dirty="0" err="1"/>
              <a:t>Poluzzi</a:t>
            </a:r>
            <a:r>
              <a:rPr lang="en-US" sz="800" dirty="0"/>
              <a:t>, Alessandro; Kramer, </a:t>
            </a:r>
            <a:r>
              <a:rPr lang="en-US" sz="800" dirty="0" err="1"/>
              <a:t>Gert</a:t>
            </a:r>
            <a:r>
              <a:rPr lang="en-US" sz="800" dirty="0"/>
              <a:t> Jan; </a:t>
            </a:r>
            <a:r>
              <a:rPr lang="en-US" sz="800" dirty="0" err="1"/>
              <a:t>Spiers</a:t>
            </a:r>
            <a:r>
              <a:rPr lang="en-US" sz="800" dirty="0"/>
              <a:t>, Christopher; Mazzotti, Marco; Gazzani, Matteo (2020): Seasonal energy storage for zero-emissions multi-energy systems via underground hydrogen storage. In: Renewable and Sustainable Energy Reviews 121, S. 109629. DOI: </a:t>
            </a:r>
            <a:r>
              <a:rPr lang="en-US" sz="800" dirty="0" smtClean="0"/>
              <a:t>10.1016/j.rser.2019.109629.</a:t>
            </a:r>
          </a:p>
          <a:p>
            <a:pPr marL="0" indent="0">
              <a:spcBef>
                <a:spcPts val="0"/>
              </a:spcBef>
              <a:buNone/>
            </a:pPr>
            <a:r>
              <a:rPr lang="en-US" sz="800" dirty="0" smtClean="0"/>
              <a:t>2. T</a:t>
            </a:r>
            <a:r>
              <a:rPr lang="en-US" sz="800" dirty="0"/>
              <a:t>. Brown, Energy Systems Summer Semester 2023 – Lecture 13: Sector Coupling, </a:t>
            </a:r>
            <a:r>
              <a:rPr lang="en-US" sz="800" dirty="0">
                <a:hlinkClick r:id="rId3"/>
              </a:rPr>
              <a:t>https://nworbmot.org/courses/es-23</a:t>
            </a:r>
            <a:r>
              <a:rPr lang="en-US" sz="800" dirty="0" smtClean="0">
                <a:hlinkClick r:id="rId3"/>
              </a:rPr>
              <a:t>/</a:t>
            </a:r>
            <a:endParaRPr lang="en-US" sz="800" dirty="0" smtClean="0"/>
          </a:p>
          <a:p>
            <a:pPr marL="0" indent="0">
              <a:spcBef>
                <a:spcPts val="0"/>
              </a:spcBef>
              <a:buNone/>
            </a:pPr>
            <a:r>
              <a:rPr lang="en-US" sz="800" dirty="0"/>
              <a:t>3. KOOLEN, </a:t>
            </a:r>
            <a:r>
              <a:rPr lang="en-US" sz="800" dirty="0" err="1"/>
              <a:t>Derck</a:t>
            </a:r>
            <a:r>
              <a:rPr lang="en-US" sz="800" dirty="0"/>
              <a:t>; DE, FELICE Matteo; BUSCH, Sebastian (2022): </a:t>
            </a:r>
            <a:r>
              <a:rPr lang="en-US" sz="800" i="1" dirty="0"/>
              <a:t>Flexibility requirements and the role of storage in future European power systems.</a:t>
            </a:r>
            <a:r>
              <a:rPr lang="en-US" sz="800" dirty="0"/>
              <a:t> In: 1831-9424. DOI: 10.2760/384443.</a:t>
            </a:r>
          </a:p>
        </p:txBody>
      </p:sp>
      <p:grpSp>
        <p:nvGrpSpPr>
          <p:cNvPr id="10" name="Gruppieren 9"/>
          <p:cNvGrpSpPr/>
          <p:nvPr/>
        </p:nvGrpSpPr>
        <p:grpSpPr>
          <a:xfrm>
            <a:off x="6683102" y="3211702"/>
            <a:ext cx="4777060" cy="2789050"/>
            <a:chOff x="6862537" y="3423499"/>
            <a:chExt cx="4777060" cy="2789050"/>
          </a:xfrm>
        </p:grpSpPr>
        <p:pic>
          <p:nvPicPr>
            <p:cNvPr id="11" name="Grafik 10"/>
            <p:cNvPicPr>
              <a:picLocks noChangeAspect="1"/>
            </p:cNvPicPr>
            <p:nvPr/>
          </p:nvPicPr>
          <p:blipFill>
            <a:blip r:embed="rId4"/>
            <a:stretch>
              <a:fillRect/>
            </a:stretch>
          </p:blipFill>
          <p:spPr>
            <a:xfrm>
              <a:off x="6862537" y="3885165"/>
              <a:ext cx="4777060" cy="2327384"/>
            </a:xfrm>
            <a:prstGeom prst="rect">
              <a:avLst/>
            </a:prstGeom>
            <a:ln w="6350">
              <a:noFill/>
            </a:ln>
          </p:spPr>
        </p:pic>
        <p:sp>
          <p:nvSpPr>
            <p:cNvPr id="12" name="Textfeld 11"/>
            <p:cNvSpPr txBox="1"/>
            <p:nvPr/>
          </p:nvSpPr>
          <p:spPr>
            <a:xfrm>
              <a:off x="6862537" y="3423499"/>
              <a:ext cx="4777060" cy="461665"/>
            </a:xfrm>
            <a:prstGeom prst="rect">
              <a:avLst/>
            </a:prstGeom>
            <a:noFill/>
            <a:ln w="6350">
              <a:noFill/>
            </a:ln>
          </p:spPr>
          <p:txBody>
            <a:bodyPr wrap="square" rtlCol="0">
              <a:spAutoFit/>
            </a:bodyPr>
            <a:lstStyle/>
            <a:p>
              <a:r>
                <a:rPr lang="en-US" sz="1200" dirty="0">
                  <a:latin typeface="Segoe UI" panose="020B0502040204020203" pitchFamily="34" charset="0"/>
                  <a:cs typeface="Segoe UI" panose="020B0502040204020203" pitchFamily="34" charset="0"/>
                </a:rPr>
                <a:t>Daily, weekly and monthly flexibility requirements and their share to total </a:t>
              </a:r>
              <a:r>
                <a:rPr lang="en-US" sz="1200" dirty="0" smtClean="0">
                  <a:latin typeface="Segoe UI" panose="020B0502040204020203" pitchFamily="34" charset="0"/>
                  <a:cs typeface="Segoe UI" panose="020B0502040204020203" pitchFamily="34" charset="0"/>
                </a:rPr>
                <a:t>in </a:t>
              </a:r>
              <a:r>
                <a:rPr lang="en-US" sz="1200" dirty="0">
                  <a:latin typeface="Segoe UI" panose="020B0502040204020203" pitchFamily="34" charset="0"/>
                  <a:cs typeface="Segoe UI" panose="020B0502040204020203" pitchFamily="34" charset="0"/>
                </a:rPr>
                <a:t>the EU </a:t>
              </a:r>
              <a:r>
                <a:rPr lang="en-US" sz="1200" dirty="0" smtClean="0">
                  <a:latin typeface="Segoe UI" panose="020B0502040204020203" pitchFamily="34" charset="0"/>
                  <a:cs typeface="Segoe UI" panose="020B0502040204020203" pitchFamily="34" charset="0"/>
                </a:rPr>
                <a:t>for 2021</a:t>
              </a:r>
              <a:r>
                <a:rPr lang="en-US" sz="1200" dirty="0">
                  <a:latin typeface="Segoe UI" panose="020B0502040204020203" pitchFamily="34" charset="0"/>
                  <a:cs typeface="Segoe UI" panose="020B0502040204020203" pitchFamily="34" charset="0"/>
                </a:rPr>
                <a:t>, 2030 and </a:t>
              </a:r>
              <a:r>
                <a:rPr lang="en-US" sz="1200" dirty="0" smtClean="0">
                  <a:latin typeface="Segoe UI" panose="020B0502040204020203" pitchFamily="34" charset="0"/>
                  <a:cs typeface="Segoe UI" panose="020B0502040204020203" pitchFamily="34" charset="0"/>
                </a:rPr>
                <a:t>2050</a:t>
              </a:r>
              <a:r>
                <a:rPr lang="en-US" sz="1200" baseline="30000" dirty="0" smtClean="0">
                  <a:latin typeface="Segoe UI" panose="020B0502040204020203" pitchFamily="34" charset="0"/>
                  <a:cs typeface="Segoe UI" panose="020B0502040204020203" pitchFamily="34" charset="0"/>
                </a:rPr>
                <a:t>3</a:t>
              </a:r>
              <a:endParaRPr lang="en-US" sz="1200" dirty="0">
                <a:latin typeface="Segoe UI" panose="020B0502040204020203" pitchFamily="34" charset="0"/>
                <a:cs typeface="Segoe UI" panose="020B0502040204020203" pitchFamily="34" charset="0"/>
              </a:endParaRPr>
            </a:p>
          </p:txBody>
        </p:sp>
      </p:grpSp>
      <p:sp>
        <p:nvSpPr>
          <p:cNvPr id="13" name="Rechteck 12"/>
          <p:cNvSpPr/>
          <p:nvPr/>
        </p:nvSpPr>
        <p:spPr>
          <a:xfrm>
            <a:off x="630237" y="2873512"/>
            <a:ext cx="6002564" cy="923330"/>
          </a:xfrm>
          <a:prstGeom prst="rect">
            <a:avLst/>
          </a:prstGeom>
        </p:spPr>
        <p:txBody>
          <a:bodyPr wrap="square">
            <a:spAutoFit/>
          </a:bodyPr>
          <a:lstStyle/>
          <a:p>
            <a:pPr marL="342900" indent="-342900">
              <a:buFont typeface="+mj-lt"/>
              <a:buAutoNum type="arabicPeriod" startAt="2"/>
            </a:pPr>
            <a:r>
              <a:rPr lang="en-US" dirty="0">
                <a:latin typeface="Segoe UI" panose="020B0502040204020203" pitchFamily="34" charset="0"/>
                <a:cs typeface="Segoe UI" panose="020B0502040204020203" pitchFamily="34" charset="0"/>
              </a:rPr>
              <a:t>Heating and transport demand are </a:t>
            </a:r>
            <a:r>
              <a:rPr lang="en-US" b="1" dirty="0">
                <a:latin typeface="Segoe UI" panose="020B0502040204020203" pitchFamily="34" charset="0"/>
                <a:cs typeface="Segoe UI" panose="020B0502040204020203" pitchFamily="34" charset="0"/>
              </a:rPr>
              <a:t>highly peaked</a:t>
            </a:r>
            <a:r>
              <a:rPr lang="en-US" dirty="0">
                <a:latin typeface="Segoe UI" panose="020B0502040204020203" pitchFamily="34" charset="0"/>
                <a:cs typeface="Segoe UI" panose="020B0502040204020203" pitchFamily="34" charset="0"/>
              </a:rPr>
              <a:t>. Heating is strongly seasonal, but also with weekly variations and transport has strong daily periodicity</a:t>
            </a:r>
            <a:r>
              <a:rPr lang="en-US" baseline="30000" dirty="0">
                <a:latin typeface="Segoe UI" panose="020B0502040204020203" pitchFamily="34" charset="0"/>
                <a:cs typeface="Segoe UI" panose="020B0502040204020203" pitchFamily="34" charset="0"/>
              </a:rPr>
              <a:t>2</a:t>
            </a:r>
            <a:r>
              <a:rPr lang="en-US" dirty="0">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308459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757BF2-5EC6-42D6-9F04-4237E99FD6E5}"/>
              </a:ext>
            </a:extLst>
          </p:cNvPr>
          <p:cNvSpPr>
            <a:spLocks noGrp="1"/>
          </p:cNvSpPr>
          <p:nvPr>
            <p:ph type="title"/>
          </p:nvPr>
        </p:nvSpPr>
        <p:spPr>
          <a:xfrm>
            <a:off x="731837" y="710305"/>
            <a:ext cx="10728325" cy="732601"/>
          </a:xfrm>
        </p:spPr>
        <p:txBody>
          <a:bodyPr/>
          <a:lstStyle/>
          <a:p>
            <a:r>
              <a:rPr lang="en-US" dirty="0"/>
              <a:t>Thank you for your attention !</a:t>
            </a:r>
            <a:br>
              <a:rPr lang="en-US" dirty="0"/>
            </a:br>
            <a:r>
              <a:rPr lang="en-US" dirty="0"/>
              <a:t/>
            </a:r>
            <a:br>
              <a:rPr lang="en-US" dirty="0"/>
            </a:br>
            <a:endParaRPr lang="en-US" sz="2800" dirty="0"/>
          </a:p>
        </p:txBody>
      </p:sp>
      <p:sp>
        <p:nvSpPr>
          <p:cNvPr id="4" name="Fußzeilenplatzhalter 3">
            <a:extLst>
              <a:ext uri="{FF2B5EF4-FFF2-40B4-BE49-F238E27FC236}">
                <a16:creationId xmlns:a16="http://schemas.microsoft.com/office/drawing/2014/main" id="{9DDD7CFF-BF36-47E4-8302-EBC181BD33D4}"/>
              </a:ext>
            </a:extLst>
          </p:cNvPr>
          <p:cNvSpPr>
            <a:spLocks noGrp="1"/>
          </p:cNvSpPr>
          <p:nvPr>
            <p:ph type="ftr" sz="quarter" idx="11"/>
          </p:nvPr>
        </p:nvSpPr>
        <p:spPr>
          <a:xfrm>
            <a:off x="3525104" y="6493012"/>
            <a:ext cx="4656370" cy="245431"/>
          </a:xfrm>
          <a:prstGeom prst="rect">
            <a:avLst/>
          </a:prstGeom>
        </p:spPr>
        <p:txBody>
          <a:bodyPr/>
          <a:lstStyle/>
          <a:p>
            <a:r>
              <a:rPr lang="en-US" dirty="0"/>
              <a:t>Reliability and Risk Engineering Laboratory / Empa Urban Energy Systems Laboratory</a:t>
            </a:r>
            <a:endParaRPr lang="de-CH" dirty="0"/>
          </a:p>
        </p:txBody>
      </p:sp>
      <p:sp>
        <p:nvSpPr>
          <p:cNvPr id="3" name="Datumsplatzhalter 2">
            <a:extLst>
              <a:ext uri="{FF2B5EF4-FFF2-40B4-BE49-F238E27FC236}">
                <a16:creationId xmlns:a16="http://schemas.microsoft.com/office/drawing/2014/main" id="{4DEEA281-37DD-45CF-AABF-2BFEAD6C860F}"/>
              </a:ext>
            </a:extLst>
          </p:cNvPr>
          <p:cNvSpPr>
            <a:spLocks noGrp="1"/>
          </p:cNvSpPr>
          <p:nvPr>
            <p:ph type="dt" sz="half" idx="10"/>
          </p:nvPr>
        </p:nvSpPr>
        <p:spPr/>
        <p:txBody>
          <a:bodyPr/>
          <a:lstStyle/>
          <a:p>
            <a:fld id="{224F8C99-E3C0-43DD-8B41-101A5AEBBFD8}" type="datetime1">
              <a:rPr lang="de-CH" noProof="0" smtClean="0"/>
              <a:t>11.05.2024</a:t>
            </a:fld>
            <a:endParaRPr lang="de-CH" noProof="0"/>
          </a:p>
        </p:txBody>
      </p:sp>
      <p:sp>
        <p:nvSpPr>
          <p:cNvPr id="5" name="Foliennummernplatzhalter 4">
            <a:extLst>
              <a:ext uri="{FF2B5EF4-FFF2-40B4-BE49-F238E27FC236}">
                <a16:creationId xmlns:a16="http://schemas.microsoft.com/office/drawing/2014/main" id="{3DB16F61-62BA-4FA3-89CE-2F599E6DE0EF}"/>
              </a:ext>
            </a:extLst>
          </p:cNvPr>
          <p:cNvSpPr>
            <a:spLocks noGrp="1"/>
          </p:cNvSpPr>
          <p:nvPr>
            <p:ph type="sldNum" sz="quarter" idx="12"/>
          </p:nvPr>
        </p:nvSpPr>
        <p:spPr/>
        <p:txBody>
          <a:bodyPr/>
          <a:lstStyle/>
          <a:p>
            <a:fld id="{5ACA52AF-F19D-405C-AD5F-7D94B96A5CC3}" type="slidenum">
              <a:rPr lang="de-CH" noProof="0" smtClean="0"/>
              <a:pPr/>
              <a:t>20</a:t>
            </a:fld>
            <a:endParaRPr lang="de-CH" noProof="0"/>
          </a:p>
        </p:txBody>
      </p:sp>
    </p:spTree>
    <p:extLst>
      <p:ext uri="{BB962C8B-B14F-4D97-AF65-F5344CB8AC3E}">
        <p14:creationId xmlns:p14="http://schemas.microsoft.com/office/powerpoint/2010/main" val="7662342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References</a:t>
            </a:r>
            <a:endParaRPr lang="en-US" dirty="0"/>
          </a:p>
        </p:txBody>
      </p:sp>
      <p:sp>
        <p:nvSpPr>
          <p:cNvPr id="4" name="Datumsplatzhalter 3"/>
          <p:cNvSpPr>
            <a:spLocks noGrp="1"/>
          </p:cNvSpPr>
          <p:nvPr>
            <p:ph type="dt" sz="half" idx="10"/>
          </p:nvPr>
        </p:nvSpPr>
        <p:spPr/>
        <p:txBody>
          <a:bodyPr/>
          <a:lstStyle/>
          <a:p>
            <a:fld id="{56D5A3C0-7A2F-4A62-9057-882FB8F5659A}"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21</a:t>
            </a:fld>
            <a:endParaRPr lang="de-CH" dirty="0"/>
          </a:p>
        </p:txBody>
      </p:sp>
      <p:sp>
        <p:nvSpPr>
          <p:cNvPr id="7" name="Fußzeilenplatzhalter 6"/>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Tree>
    <p:extLst>
      <p:ext uri="{BB962C8B-B14F-4D97-AF65-F5344CB8AC3E}">
        <p14:creationId xmlns:p14="http://schemas.microsoft.com/office/powerpoint/2010/main" val="17967470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6D5A3C0-7A2F-4A62-9057-882FB8F5659A}"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22</a:t>
            </a:fld>
            <a:endParaRPr lang="de-CH" dirty="0"/>
          </a:p>
        </p:txBody>
      </p:sp>
      <p:sp>
        <p:nvSpPr>
          <p:cNvPr id="7" name="Fußzeilenplatzhalter 6"/>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8" name="Titel 1">
            <a:extLst>
              <a:ext uri="{FF2B5EF4-FFF2-40B4-BE49-F238E27FC236}">
                <a16:creationId xmlns:a16="http://schemas.microsoft.com/office/drawing/2014/main" id="{A7CA13FE-7A13-4ED3-8196-74CAF963149C}"/>
              </a:ext>
            </a:extLst>
          </p:cNvPr>
          <p:cNvSpPr>
            <a:spLocks noGrp="1"/>
          </p:cNvSpPr>
          <p:nvPr>
            <p:ph type="title"/>
          </p:nvPr>
        </p:nvSpPr>
        <p:spPr>
          <a:xfrm>
            <a:off x="731837" y="260351"/>
            <a:ext cx="10728325" cy="900000"/>
          </a:xfrm>
        </p:spPr>
        <p:txBody>
          <a:bodyPr/>
          <a:lstStyle/>
          <a:p>
            <a:r>
              <a:rPr lang="de-DE" dirty="0"/>
              <a:t>Technical </a:t>
            </a:r>
            <a:r>
              <a:rPr lang="de-DE" dirty="0" smtClean="0"/>
              <a:t>Parameter</a:t>
            </a:r>
            <a:endParaRPr lang="de-CH" dirty="0"/>
          </a:p>
        </p:txBody>
      </p:sp>
      <p:sp>
        <p:nvSpPr>
          <p:cNvPr id="9" name="Inhaltsplatzhalter 2">
            <a:extLst>
              <a:ext uri="{FF2B5EF4-FFF2-40B4-BE49-F238E27FC236}">
                <a16:creationId xmlns:a16="http://schemas.microsoft.com/office/drawing/2014/main" id="{E7FD6150-4476-428E-BB61-724E0142D925}"/>
              </a:ext>
            </a:extLst>
          </p:cNvPr>
          <p:cNvSpPr>
            <a:spLocks noGrp="1"/>
          </p:cNvSpPr>
          <p:nvPr>
            <p:ph idx="1"/>
          </p:nvPr>
        </p:nvSpPr>
        <p:spPr>
          <a:xfrm>
            <a:off x="731836" y="1160351"/>
            <a:ext cx="10728325" cy="396000"/>
          </a:xfrm>
        </p:spPr>
        <p:txBody>
          <a:bodyPr/>
          <a:lstStyle/>
          <a:p>
            <a:pPr marL="0" indent="0">
              <a:buNone/>
            </a:pPr>
            <a:r>
              <a:rPr lang="en-US" b="1" dirty="0" smtClean="0"/>
              <a:t>Technical parameter of the components</a:t>
            </a:r>
            <a:endParaRPr lang="en-US" b="1" dirty="0"/>
          </a:p>
        </p:txBody>
      </p:sp>
      <p:graphicFrame>
        <p:nvGraphicFramePr>
          <p:cNvPr id="10" name="Tabelle 10">
            <a:extLst>
              <a:ext uri="{FF2B5EF4-FFF2-40B4-BE49-F238E27FC236}">
                <a16:creationId xmlns:a16="http://schemas.microsoft.com/office/drawing/2014/main" id="{7E7EE0D9-F96C-4F09-9F41-32C62A5A6547}"/>
              </a:ext>
            </a:extLst>
          </p:cNvPr>
          <p:cNvGraphicFramePr>
            <a:graphicFrameLocks/>
          </p:cNvGraphicFramePr>
          <p:nvPr>
            <p:extLst>
              <p:ext uri="{D42A27DB-BD31-4B8C-83A1-F6EECF244321}">
                <p14:modId xmlns:p14="http://schemas.microsoft.com/office/powerpoint/2010/main" val="3610407285"/>
              </p:ext>
            </p:extLst>
          </p:nvPr>
        </p:nvGraphicFramePr>
        <p:xfrm>
          <a:off x="731835" y="1565265"/>
          <a:ext cx="11135511" cy="2592000"/>
        </p:xfrm>
        <a:graphic>
          <a:graphicData uri="http://schemas.openxmlformats.org/drawingml/2006/table">
            <a:tbl>
              <a:tblPr firstRow="1" bandRow="1">
                <a:tableStyleId>{9D7B26C5-4107-4FEC-AEDC-1716B250A1EF}</a:tableStyleId>
              </a:tblPr>
              <a:tblGrid>
                <a:gridCol w="3366636">
                  <a:extLst>
                    <a:ext uri="{9D8B030D-6E8A-4147-A177-3AD203B41FA5}">
                      <a16:colId xmlns:a16="http://schemas.microsoft.com/office/drawing/2014/main" val="4203801519"/>
                    </a:ext>
                  </a:extLst>
                </a:gridCol>
                <a:gridCol w="830716">
                  <a:extLst>
                    <a:ext uri="{9D8B030D-6E8A-4147-A177-3AD203B41FA5}">
                      <a16:colId xmlns:a16="http://schemas.microsoft.com/office/drawing/2014/main" val="740495432"/>
                    </a:ext>
                  </a:extLst>
                </a:gridCol>
                <a:gridCol w="830716">
                  <a:extLst>
                    <a:ext uri="{9D8B030D-6E8A-4147-A177-3AD203B41FA5}">
                      <a16:colId xmlns:a16="http://schemas.microsoft.com/office/drawing/2014/main" val="3658575484"/>
                    </a:ext>
                  </a:extLst>
                </a:gridCol>
                <a:gridCol w="830716">
                  <a:extLst>
                    <a:ext uri="{9D8B030D-6E8A-4147-A177-3AD203B41FA5}">
                      <a16:colId xmlns:a16="http://schemas.microsoft.com/office/drawing/2014/main" val="3080648808"/>
                    </a:ext>
                  </a:extLst>
                </a:gridCol>
                <a:gridCol w="830716">
                  <a:extLst>
                    <a:ext uri="{9D8B030D-6E8A-4147-A177-3AD203B41FA5}">
                      <a16:colId xmlns:a16="http://schemas.microsoft.com/office/drawing/2014/main" val="3595204828"/>
                    </a:ext>
                  </a:extLst>
                </a:gridCol>
                <a:gridCol w="1143001">
                  <a:extLst>
                    <a:ext uri="{9D8B030D-6E8A-4147-A177-3AD203B41FA5}">
                      <a16:colId xmlns:a16="http://schemas.microsoft.com/office/drawing/2014/main" val="3488753729"/>
                    </a:ext>
                  </a:extLst>
                </a:gridCol>
                <a:gridCol w="832757">
                  <a:extLst>
                    <a:ext uri="{9D8B030D-6E8A-4147-A177-3AD203B41FA5}">
                      <a16:colId xmlns:a16="http://schemas.microsoft.com/office/drawing/2014/main" val="3051872155"/>
                    </a:ext>
                  </a:extLst>
                </a:gridCol>
                <a:gridCol w="669471">
                  <a:extLst>
                    <a:ext uri="{9D8B030D-6E8A-4147-A177-3AD203B41FA5}">
                      <a16:colId xmlns:a16="http://schemas.microsoft.com/office/drawing/2014/main" val="1181876762"/>
                    </a:ext>
                  </a:extLst>
                </a:gridCol>
                <a:gridCol w="677635">
                  <a:extLst>
                    <a:ext uri="{9D8B030D-6E8A-4147-A177-3AD203B41FA5}">
                      <a16:colId xmlns:a16="http://schemas.microsoft.com/office/drawing/2014/main" val="3282650462"/>
                    </a:ext>
                  </a:extLst>
                </a:gridCol>
                <a:gridCol w="1123147">
                  <a:extLst>
                    <a:ext uri="{9D8B030D-6E8A-4147-A177-3AD203B41FA5}">
                      <a16:colId xmlns:a16="http://schemas.microsoft.com/office/drawing/2014/main" val="3385542366"/>
                    </a:ext>
                  </a:extLst>
                </a:gridCol>
              </a:tblGrid>
              <a:tr h="324000">
                <a:tc>
                  <a:txBody>
                    <a:bodyPr/>
                    <a:lstStyle/>
                    <a:p>
                      <a:r>
                        <a:rPr lang="de-DE" sz="1400" dirty="0">
                          <a:latin typeface="Segoe UI" panose="020B0502040204020203" pitchFamily="34" charset="0"/>
                          <a:cs typeface="Segoe UI" panose="020B0502040204020203" pitchFamily="34" charset="0"/>
                        </a:rPr>
                        <a:t>Parameter</a:t>
                      </a:r>
                      <a:endParaRPr lang="de-CH" sz="1400" dirty="0">
                        <a:latin typeface="Segoe UI" panose="020B0502040204020203" pitchFamily="34" charset="0"/>
                        <a:cs typeface="Segoe UI" panose="020B0502040204020203" pitchFamily="34" charset="0"/>
                      </a:endParaRPr>
                    </a:p>
                  </a:txBody>
                  <a:tcPr marL="0" marR="72000" marT="0" marB="0" anchor="ctr">
                    <a:lnT w="12700" cmpd="sng">
                      <a:noFill/>
                    </a:lnT>
                    <a:lnB w="12700" cap="flat" cmpd="sng" algn="ctr">
                      <a:solidFill>
                        <a:schemeClr val="tx1"/>
                      </a:solidFill>
                      <a:prstDash val="solid"/>
                      <a:round/>
                      <a:headEnd type="none" w="med" len="med"/>
                      <a:tailEnd type="none" w="med" len="med"/>
                    </a:lnB>
                  </a:tcPr>
                </a:tc>
                <a:tc>
                  <a:txBody>
                    <a:bodyPr/>
                    <a:lstStyle/>
                    <a:p>
                      <a:pPr algn="r"/>
                      <a:r>
                        <a:rPr lang="de-DE" sz="1400" dirty="0">
                          <a:latin typeface="Segoe UI" panose="020B0502040204020203" pitchFamily="34" charset="0"/>
                          <a:cs typeface="Segoe UI" panose="020B0502040204020203" pitchFamily="34" charset="0"/>
                        </a:rPr>
                        <a:t>PV</a:t>
                      </a:r>
                      <a:endParaRPr lang="de-CH" sz="1400" dirty="0">
                        <a:latin typeface="Segoe UI" panose="020B0502040204020203" pitchFamily="34" charset="0"/>
                        <a:cs typeface="Segoe UI" panose="020B0502040204020203" pitchFamily="34" charset="0"/>
                      </a:endParaRPr>
                    </a:p>
                  </a:txBody>
                  <a:tcPr marL="0" marR="72000" marT="0" marB="0" anchor="ctr">
                    <a:lnT w="12700" cmpd="sng">
                      <a:noFill/>
                    </a:lnT>
                    <a:lnB w="12700" cap="flat" cmpd="sng" algn="ctr">
                      <a:solidFill>
                        <a:schemeClr val="tx1"/>
                      </a:solidFill>
                      <a:prstDash val="solid"/>
                      <a:round/>
                      <a:headEnd type="none" w="med" len="med"/>
                      <a:tailEnd type="none" w="med" len="med"/>
                    </a:lnB>
                  </a:tcPr>
                </a:tc>
                <a:tc>
                  <a:txBody>
                    <a:bodyPr/>
                    <a:lstStyle/>
                    <a:p>
                      <a:pPr algn="r"/>
                      <a:r>
                        <a:rPr lang="de-CH" sz="1400" dirty="0" smtClean="0">
                          <a:latin typeface="Segoe UI" panose="020B0502040204020203" pitchFamily="34" charset="0"/>
                          <a:cs typeface="Segoe UI" panose="020B0502040204020203" pitchFamily="34" charset="0"/>
                        </a:rPr>
                        <a:t>BAT</a:t>
                      </a:r>
                      <a:endParaRPr lang="de-CH" sz="1400" dirty="0">
                        <a:latin typeface="Segoe UI" panose="020B0502040204020203" pitchFamily="34" charset="0"/>
                        <a:cs typeface="Segoe UI" panose="020B0502040204020203" pitchFamily="34" charset="0"/>
                      </a:endParaRPr>
                    </a:p>
                  </a:txBody>
                  <a:tcPr marL="0" marR="72000" marT="0" marB="0" anchor="ctr">
                    <a:lnT w="12700" cmpd="sng">
                      <a:noFill/>
                    </a:lnT>
                  </a:tcPr>
                </a:tc>
                <a:tc>
                  <a:txBody>
                    <a:bodyPr/>
                    <a:lstStyle/>
                    <a:p>
                      <a:pPr algn="r"/>
                      <a:r>
                        <a:rPr lang="de-DE" sz="1400" dirty="0">
                          <a:latin typeface="Segoe UI" panose="020B0502040204020203" pitchFamily="34" charset="0"/>
                          <a:cs typeface="Segoe UI" panose="020B0502040204020203" pitchFamily="34" charset="0"/>
                        </a:rPr>
                        <a:t>ELY</a:t>
                      </a:r>
                      <a:endParaRPr lang="de-CH" sz="1400" dirty="0">
                        <a:latin typeface="Segoe UI" panose="020B0502040204020203" pitchFamily="34" charset="0"/>
                        <a:cs typeface="Segoe UI" panose="020B0502040204020203" pitchFamily="34" charset="0"/>
                      </a:endParaRPr>
                    </a:p>
                  </a:txBody>
                  <a:tcPr marL="0" marR="72000" marT="0" marB="0" anchor="ctr">
                    <a:lnT w="12700" cmpd="sng">
                      <a:noFill/>
                    </a:lnT>
                  </a:tcPr>
                </a:tc>
                <a:tc>
                  <a:txBody>
                    <a:bodyPr/>
                    <a:lstStyle/>
                    <a:p>
                      <a:pPr algn="r"/>
                      <a:r>
                        <a:rPr lang="de-DE" sz="1400" dirty="0">
                          <a:latin typeface="Segoe UI" panose="020B0502040204020203" pitchFamily="34" charset="0"/>
                          <a:cs typeface="Segoe UI" panose="020B0502040204020203" pitchFamily="34" charset="0"/>
                        </a:rPr>
                        <a:t>Comp</a:t>
                      </a:r>
                      <a:endParaRPr lang="de-CH" sz="1400" dirty="0">
                        <a:latin typeface="Segoe UI" panose="020B0502040204020203" pitchFamily="34" charset="0"/>
                        <a:cs typeface="Segoe UI" panose="020B0502040204020203" pitchFamily="34" charset="0"/>
                      </a:endParaRPr>
                    </a:p>
                  </a:txBody>
                  <a:tcPr marL="0" marR="72000" marT="0" marB="0" anchor="ctr">
                    <a:lnT w="12700" cmpd="sng">
                      <a:noFill/>
                    </a:lnT>
                  </a:tcPr>
                </a:tc>
                <a:tc>
                  <a:txBody>
                    <a:bodyPr/>
                    <a:lstStyle/>
                    <a:p>
                      <a:pPr algn="r"/>
                      <a:r>
                        <a:rPr lang="de-DE" sz="1400" dirty="0">
                          <a:latin typeface="Segoe UI" panose="020B0502040204020203" pitchFamily="34" charset="0"/>
                          <a:cs typeface="Segoe UI" panose="020B0502040204020203" pitchFamily="34" charset="0"/>
                        </a:rPr>
                        <a:t>Tank</a:t>
                      </a:r>
                      <a:endParaRPr lang="de-CH" sz="1400" dirty="0">
                        <a:latin typeface="Segoe UI" panose="020B0502040204020203" pitchFamily="34" charset="0"/>
                        <a:cs typeface="Segoe UI" panose="020B0502040204020203" pitchFamily="34" charset="0"/>
                      </a:endParaRPr>
                    </a:p>
                  </a:txBody>
                  <a:tcPr marL="0" marR="72000" marT="0" marB="0" anchor="ctr">
                    <a:lnT w="12700" cmpd="sng">
                      <a:noFill/>
                    </a:lnT>
                  </a:tcPr>
                </a:tc>
                <a:tc>
                  <a:txBody>
                    <a:bodyPr/>
                    <a:lstStyle/>
                    <a:p>
                      <a:pPr algn="r"/>
                      <a:r>
                        <a:rPr lang="de-CH" sz="1400" dirty="0">
                          <a:latin typeface="Segoe UI" panose="020B0502040204020203" pitchFamily="34" charset="0"/>
                          <a:cs typeface="Segoe UI" panose="020B0502040204020203" pitchFamily="34" charset="0"/>
                        </a:rPr>
                        <a:t>FC</a:t>
                      </a:r>
                    </a:p>
                  </a:txBody>
                  <a:tcPr marL="0" marR="72000" marT="0" marB="0" anchor="ctr">
                    <a:lnT w="12700" cmpd="sng">
                      <a:noFill/>
                    </a:lnT>
                  </a:tcPr>
                </a:tc>
                <a:tc>
                  <a:txBody>
                    <a:bodyPr/>
                    <a:lstStyle/>
                    <a:p>
                      <a:pPr algn="r"/>
                      <a:r>
                        <a:rPr lang="de-CH" sz="1400" dirty="0" smtClean="0">
                          <a:latin typeface="Segoe UI" panose="020B0502040204020203" pitchFamily="34" charset="0"/>
                          <a:cs typeface="Segoe UI" panose="020B0502040204020203" pitchFamily="34" charset="0"/>
                        </a:rPr>
                        <a:t>HP</a:t>
                      </a:r>
                      <a:endParaRPr lang="de-CH" sz="1400" dirty="0">
                        <a:latin typeface="Segoe UI" panose="020B0502040204020203" pitchFamily="34" charset="0"/>
                        <a:cs typeface="Segoe UI" panose="020B0502040204020203" pitchFamily="34" charset="0"/>
                      </a:endParaRPr>
                    </a:p>
                  </a:txBody>
                  <a:tcPr marL="0" marR="72000" marT="0" marB="0" anchor="ctr">
                    <a:lnT w="12700" cmpd="sng">
                      <a:noFill/>
                    </a:lnT>
                  </a:tcPr>
                </a:tc>
                <a:tc>
                  <a:txBody>
                    <a:bodyPr/>
                    <a:lstStyle/>
                    <a:p>
                      <a:pPr algn="r"/>
                      <a:r>
                        <a:rPr lang="de-CH" sz="1400" dirty="0" smtClean="0">
                          <a:latin typeface="Segoe UI" panose="020B0502040204020203" pitchFamily="34" charset="0"/>
                          <a:cs typeface="Segoe UI" panose="020B0502040204020203" pitchFamily="34" charset="0"/>
                        </a:rPr>
                        <a:t>HEX</a:t>
                      </a:r>
                      <a:endParaRPr lang="de-CH" sz="1400" dirty="0">
                        <a:latin typeface="Segoe UI" panose="020B0502040204020203" pitchFamily="34" charset="0"/>
                        <a:cs typeface="Segoe UI" panose="020B0502040204020203" pitchFamily="34" charset="0"/>
                      </a:endParaRPr>
                    </a:p>
                  </a:txBody>
                  <a:tcPr marL="0" marR="72000" marT="0" marB="0" anchor="ctr">
                    <a:lnT w="12700" cmpd="sng">
                      <a:noFill/>
                    </a:lnT>
                  </a:tcPr>
                </a:tc>
                <a:tc>
                  <a:txBody>
                    <a:bodyPr/>
                    <a:lstStyle/>
                    <a:p>
                      <a:pPr algn="r"/>
                      <a:r>
                        <a:rPr lang="de-CH" sz="1400" dirty="0" smtClean="0">
                          <a:latin typeface="Segoe UI" panose="020B0502040204020203" pitchFamily="34" charset="0"/>
                          <a:cs typeface="Segoe UI" panose="020B0502040204020203" pitchFamily="34" charset="0"/>
                        </a:rPr>
                        <a:t>References</a:t>
                      </a:r>
                      <a:endParaRPr lang="de-CH" sz="1400" dirty="0">
                        <a:latin typeface="Segoe UI" panose="020B0502040204020203" pitchFamily="34" charset="0"/>
                        <a:cs typeface="Segoe UI" panose="020B0502040204020203" pitchFamily="34" charset="0"/>
                      </a:endParaRPr>
                    </a:p>
                  </a:txBody>
                  <a:tcPr marL="0" marR="72000" marT="0" marB="0" anchor="ctr">
                    <a:lnT w="12700" cmpd="sng">
                      <a:noFill/>
                    </a:lnT>
                  </a:tcPr>
                </a:tc>
                <a:extLst>
                  <a:ext uri="{0D108BD9-81ED-4DB2-BD59-A6C34878D82A}">
                    <a16:rowId xmlns:a16="http://schemas.microsoft.com/office/drawing/2014/main" val="2457665754"/>
                  </a:ext>
                </a:extLst>
              </a:tr>
              <a:tr h="324000">
                <a:tc>
                  <a:txBody>
                    <a:bodyPr/>
                    <a:lstStyle/>
                    <a:p>
                      <a:r>
                        <a:rPr lang="en-US" sz="1400" noProof="0" dirty="0">
                          <a:latin typeface="Segoe UI" panose="020B0502040204020203" pitchFamily="34" charset="0"/>
                          <a:cs typeface="Segoe UI" panose="020B0502040204020203" pitchFamily="34" charset="0"/>
                        </a:rPr>
                        <a:t>Component</a:t>
                      </a:r>
                      <a:r>
                        <a:rPr lang="en-US" sz="1400" baseline="0" noProof="0" dirty="0">
                          <a:latin typeface="Segoe UI" panose="020B0502040204020203" pitchFamily="34" charset="0"/>
                          <a:cs typeface="Segoe UI" panose="020B0502040204020203" pitchFamily="34" charset="0"/>
                        </a:rPr>
                        <a:t> life in [years]</a:t>
                      </a:r>
                      <a:endParaRPr lang="en-US" sz="1400" noProof="0" dirty="0">
                        <a:latin typeface="Segoe UI" panose="020B0502040204020203" pitchFamily="34" charset="0"/>
                        <a:cs typeface="Segoe UI" panose="020B0502040204020203" pitchFamily="34" charset="0"/>
                      </a:endParaRPr>
                    </a:p>
                  </a:txBody>
                  <a:tcPr marL="0" marR="7200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25</a:t>
                      </a:r>
                      <a:endParaRPr lang="de-CH" sz="1400" dirty="0">
                        <a:latin typeface="Segoe UI" panose="020B0502040204020203" pitchFamily="34" charset="0"/>
                        <a:cs typeface="Segoe UI" panose="020B0502040204020203" pitchFamily="34" charset="0"/>
                      </a:endParaRPr>
                    </a:p>
                  </a:txBody>
                  <a:tcPr marL="0" marR="72000" marT="0" marB="0" anchor="ct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CH" sz="1400" dirty="0" smtClean="0">
                          <a:latin typeface="Segoe UI" panose="020B0502040204020203" pitchFamily="34" charset="0"/>
                          <a:cs typeface="Segoe UI" panose="020B0502040204020203" pitchFamily="34" charset="0"/>
                        </a:rPr>
                        <a:t>10</a:t>
                      </a:r>
                      <a:endParaRPr lang="de-CH" sz="1400" dirty="0">
                        <a:latin typeface="Segoe UI" panose="020B0502040204020203" pitchFamily="34" charset="0"/>
                        <a:cs typeface="Segoe UI" panose="020B0502040204020203" pitchFamily="34" charset="0"/>
                      </a:endParaRPr>
                    </a:p>
                  </a:txBody>
                  <a:tcPr marL="0" marR="72000" marT="0" marB="0" anchor="ctr">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10</a:t>
                      </a:r>
                      <a:endParaRPr lang="de-CH" sz="1400" dirty="0">
                        <a:latin typeface="Segoe UI" panose="020B0502040204020203" pitchFamily="34" charset="0"/>
                        <a:cs typeface="Segoe UI" panose="020B0502040204020203" pitchFamily="34" charset="0"/>
                      </a:endParaRPr>
                    </a:p>
                  </a:txBody>
                  <a:tcPr marL="0" marR="72000" marT="0" marB="0" anchor="ctr">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20</a:t>
                      </a:r>
                      <a:endParaRPr lang="de-CH" sz="1400" dirty="0">
                        <a:latin typeface="Segoe UI" panose="020B0502040204020203" pitchFamily="34" charset="0"/>
                        <a:cs typeface="Segoe UI" panose="020B0502040204020203" pitchFamily="34" charset="0"/>
                      </a:endParaRPr>
                    </a:p>
                  </a:txBody>
                  <a:tcPr marL="0" marR="72000" marT="0" marB="0" anchor="ctr">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35</a:t>
                      </a:r>
                      <a:endParaRPr lang="de-CH" sz="1400" dirty="0">
                        <a:latin typeface="Segoe UI" panose="020B0502040204020203" pitchFamily="34" charset="0"/>
                        <a:cs typeface="Segoe UI" panose="020B0502040204020203" pitchFamily="34" charset="0"/>
                      </a:endParaRPr>
                    </a:p>
                  </a:txBody>
                  <a:tcPr marL="0" marR="72000" marT="0" marB="0" anchor="ctr">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5</a:t>
                      </a:r>
                      <a:endParaRPr lang="de-CH" sz="1400" dirty="0">
                        <a:latin typeface="Segoe UI" panose="020B0502040204020203" pitchFamily="34" charset="0"/>
                        <a:cs typeface="Segoe UI" panose="020B0502040204020203" pitchFamily="34" charset="0"/>
                      </a:endParaRPr>
                    </a:p>
                  </a:txBody>
                  <a:tcPr marL="0" marR="72000" marT="0" marB="0" anchor="ctr">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20</a:t>
                      </a:r>
                      <a:endParaRPr lang="de-CH" sz="1400" dirty="0">
                        <a:latin typeface="Segoe UI" panose="020B0502040204020203" pitchFamily="34" charset="0"/>
                        <a:cs typeface="Segoe UI" panose="020B0502040204020203" pitchFamily="34" charset="0"/>
                      </a:endParaRPr>
                    </a:p>
                  </a:txBody>
                  <a:tcPr marL="0" marR="72000" marT="0" marB="0" anchor="ctr">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20</a:t>
                      </a:r>
                      <a:endParaRPr lang="de-CH" sz="1400" dirty="0">
                        <a:latin typeface="Segoe UI" panose="020B0502040204020203" pitchFamily="34" charset="0"/>
                        <a:cs typeface="Segoe UI" panose="020B0502040204020203" pitchFamily="34" charset="0"/>
                      </a:endParaRPr>
                    </a:p>
                  </a:txBody>
                  <a:tcPr marL="0" marR="72000" marT="0" marB="0" anchor="ctr">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[1],[2],[3]</a:t>
                      </a:r>
                      <a:endParaRPr lang="de-CH" sz="1400" dirty="0">
                        <a:latin typeface="Segoe UI" panose="020B0502040204020203" pitchFamily="34" charset="0"/>
                        <a:cs typeface="Segoe UI" panose="020B0502040204020203" pitchFamily="34" charset="0"/>
                      </a:endParaRPr>
                    </a:p>
                  </a:txBody>
                  <a:tcPr marL="0" marR="72000" marT="0" marB="0" anchor="ctr">
                    <a:lnB w="6350" cap="flat" cmpd="sng" algn="ctr">
                      <a:solidFill>
                        <a:schemeClr val="tx1"/>
                      </a:solidFill>
                      <a:prstDash val="solid"/>
                      <a:round/>
                      <a:headEnd type="none" w="med" len="med"/>
                      <a:tailEnd type="none" w="med" len="med"/>
                    </a:lnB>
                    <a:solidFill>
                      <a:srgbClr val="D9EBEF"/>
                    </a:solidFill>
                  </a:tcPr>
                </a:tc>
                <a:extLst>
                  <a:ext uri="{0D108BD9-81ED-4DB2-BD59-A6C34878D82A}">
                    <a16:rowId xmlns:a16="http://schemas.microsoft.com/office/drawing/2014/main" val="341457593"/>
                  </a:ext>
                </a:extLst>
              </a:tr>
              <a:tr h="324000">
                <a:tc>
                  <a:txBody>
                    <a:bodyPr/>
                    <a:lstStyle/>
                    <a:p>
                      <a:r>
                        <a:rPr lang="en-US" sz="1400" noProof="0" dirty="0" smtClean="0">
                          <a:latin typeface="Segoe UI" panose="020B0502040204020203" pitchFamily="34" charset="0"/>
                          <a:cs typeface="Segoe UI" panose="020B0502040204020203" pitchFamily="34" charset="0"/>
                        </a:rPr>
                        <a:t>Efficiency (current) in [%]</a:t>
                      </a:r>
                      <a:endParaRPr lang="en-US" sz="1400" noProof="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smtClean="0">
                          <a:latin typeface="Segoe UI" panose="020B0502040204020203" pitchFamily="34" charset="0"/>
                          <a:cs typeface="Segoe UI" panose="020B0502040204020203" pitchFamily="34" charset="0"/>
                        </a:rPr>
                        <a:t>21</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CH" sz="1400" dirty="0" smtClean="0">
                          <a:latin typeface="Segoe UI" panose="020B0502040204020203" pitchFamily="34" charset="0"/>
                          <a:cs typeface="Segoe UI" panose="020B0502040204020203" pitchFamily="34" charset="0"/>
                        </a:rPr>
                        <a:t>95</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DE" sz="1400" dirty="0" smtClean="0">
                          <a:latin typeface="Segoe UI" panose="020B0502040204020203" pitchFamily="34" charset="0"/>
                          <a:cs typeface="Segoe UI" panose="020B0502040204020203" pitchFamily="34" charset="0"/>
                        </a:rPr>
                        <a:t>65</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DE" sz="1400" dirty="0" smtClean="0">
                          <a:latin typeface="Segoe UI" panose="020B0502040204020203" pitchFamily="34" charset="0"/>
                          <a:cs typeface="Segoe UI" panose="020B0502040204020203" pitchFamily="34" charset="0"/>
                        </a:rPr>
                        <a:t>75.26</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DE" sz="1400" dirty="0" smtClean="0">
                          <a:latin typeface="Segoe UI" panose="020B0502040204020203" pitchFamily="34" charset="0"/>
                          <a:cs typeface="Segoe UI" panose="020B0502040204020203" pitchFamily="34" charset="0"/>
                        </a:rPr>
                        <a:t>95</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52</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[2],[4]</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extLst>
                  <a:ext uri="{0D108BD9-81ED-4DB2-BD59-A6C34878D82A}">
                    <a16:rowId xmlns:a16="http://schemas.microsoft.com/office/drawing/2014/main" val="3696018661"/>
                  </a:ext>
                </a:extLst>
              </a:tr>
              <a:tr h="32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noProof="0" dirty="0" smtClean="0">
                          <a:latin typeface="Segoe UI" panose="020B0502040204020203" pitchFamily="34" charset="0"/>
                          <a:cs typeface="Segoe UI" panose="020B0502040204020203" pitchFamily="34" charset="0"/>
                        </a:rPr>
                        <a:t>Efficiency (idealistic) in [%]</a:t>
                      </a: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21</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CH" sz="1400" dirty="0" smtClean="0">
                          <a:latin typeface="Segoe UI" panose="020B0502040204020203" pitchFamily="34" charset="0"/>
                          <a:cs typeface="Segoe UI" panose="020B0502040204020203" pitchFamily="34" charset="0"/>
                        </a:rPr>
                        <a:t>95</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80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90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99</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70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extLst>
                  <a:ext uri="{0D108BD9-81ED-4DB2-BD59-A6C34878D82A}">
                    <a16:rowId xmlns:a16="http://schemas.microsoft.com/office/drawing/2014/main" val="576884869"/>
                  </a:ext>
                </a:extLst>
              </a:tr>
              <a:tr h="324000">
                <a:tc>
                  <a:txBody>
                    <a:bodyPr/>
                    <a:lstStyle/>
                    <a:p>
                      <a:r>
                        <a:rPr lang="nb-NO" sz="1400" dirty="0">
                          <a:latin typeface="Segoe UI" panose="020B0502040204020203" pitchFamily="34" charset="0"/>
                          <a:cs typeface="Segoe UI" panose="020B0502040204020203" pitchFamily="34" charset="0"/>
                        </a:rPr>
                        <a:t>Installation </a:t>
                      </a:r>
                      <a:r>
                        <a:rPr lang="nb-NO" sz="1400" dirty="0" smtClean="0">
                          <a:latin typeface="Segoe UI" panose="020B0502040204020203" pitchFamily="34" charset="0"/>
                          <a:cs typeface="Segoe UI" panose="020B0502040204020203" pitchFamily="34" charset="0"/>
                        </a:rPr>
                        <a:t>costs (current) </a:t>
                      </a:r>
                      <a:r>
                        <a:rPr lang="nb-NO" sz="1400" dirty="0">
                          <a:latin typeface="Segoe UI" panose="020B0502040204020203" pitchFamily="34" charset="0"/>
                          <a:cs typeface="Segoe UI" panose="020B0502040204020203" pitchFamily="34" charset="0"/>
                        </a:rPr>
                        <a:t>in </a:t>
                      </a:r>
                      <a:r>
                        <a:rPr lang="nb-NO" sz="1400" dirty="0" smtClean="0">
                          <a:latin typeface="Segoe UI" panose="020B0502040204020203" pitchFamily="34" charset="0"/>
                          <a:cs typeface="Segoe UI" panose="020B0502040204020203" pitchFamily="34" charset="0"/>
                        </a:rPr>
                        <a:t>[CHF/k</a:t>
                      </a:r>
                      <a:r>
                        <a:rPr lang="nb-NO" sz="1400" baseline="0" dirty="0" smtClean="0">
                          <a:latin typeface="Segoe UI" panose="020B0502040204020203" pitchFamily="34" charset="0"/>
                          <a:cs typeface="Segoe UI" panose="020B0502040204020203" pitchFamily="34" charset="0"/>
                        </a:rPr>
                        <a:t>W]</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800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1700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7.6</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9.34 [€/kWh]</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2000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CH" sz="1400" dirty="0" smtClean="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CH" sz="1400" dirty="0" smtClean="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CH" sz="1400" dirty="0" smtClean="0">
                          <a:latin typeface="Segoe UI" panose="020B0502040204020203" pitchFamily="34" charset="0"/>
                          <a:cs typeface="Segoe UI" panose="020B0502040204020203" pitchFamily="34" charset="0"/>
                        </a:rPr>
                        <a:t>[3],[4],[5],</a:t>
                      </a:r>
                      <a:r>
                        <a:rPr lang="de-CH" sz="1400" baseline="0" dirty="0" smtClean="0">
                          <a:latin typeface="Segoe UI" panose="020B0502040204020203" pitchFamily="34" charset="0"/>
                          <a:cs typeface="Segoe UI" panose="020B0502040204020203" pitchFamily="34" charset="0"/>
                        </a:rPr>
                        <a:t>[6]</a:t>
                      </a:r>
                      <a:endParaRPr lang="de-CH" sz="1400" dirty="0" smtClean="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extLst>
                  <a:ext uri="{0D108BD9-81ED-4DB2-BD59-A6C34878D82A}">
                    <a16:rowId xmlns:a16="http://schemas.microsoft.com/office/drawing/2014/main" val="3015627213"/>
                  </a:ext>
                </a:extLst>
              </a:tr>
              <a:tr h="32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b-NO" sz="1400" dirty="0" smtClean="0">
                          <a:latin typeface="Segoe UI" panose="020B0502040204020203" pitchFamily="34" charset="0"/>
                          <a:cs typeface="Segoe UI" panose="020B0502040204020203" pitchFamily="34" charset="0"/>
                        </a:rPr>
                        <a:t>Installation costs (midterm) in [CHF/k</a:t>
                      </a:r>
                      <a:r>
                        <a:rPr lang="nb-NO" sz="1400" baseline="0" dirty="0" smtClean="0">
                          <a:latin typeface="Segoe UI" panose="020B0502040204020203" pitchFamily="34" charset="0"/>
                          <a:cs typeface="Segoe UI" panose="020B0502040204020203" pitchFamily="34" charset="0"/>
                        </a:rPr>
                        <a:t>W]</a:t>
                      </a:r>
                      <a:endParaRPr lang="de-CH" sz="1400" dirty="0" smtClean="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800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556</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3.8</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CH" sz="1400" dirty="0" smtClean="0">
                          <a:latin typeface="Segoe UI" panose="020B0502040204020203" pitchFamily="34" charset="0"/>
                          <a:cs typeface="Segoe UI" panose="020B0502040204020203" pitchFamily="34" charset="0"/>
                        </a:rPr>
                        <a:t>7.74 [€/kWh] </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600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de-CH" sz="1400" dirty="0" smtClean="0">
                          <a:latin typeface="Segoe UI" panose="020B0502040204020203" pitchFamily="34" charset="0"/>
                          <a:cs typeface="Segoe UI" panose="020B0502040204020203" pitchFamily="34" charset="0"/>
                        </a:rPr>
                        <a:t>[5],[6]</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extLst>
                  <a:ext uri="{0D108BD9-81ED-4DB2-BD59-A6C34878D82A}">
                    <a16:rowId xmlns:a16="http://schemas.microsoft.com/office/drawing/2014/main" val="1825269318"/>
                  </a:ext>
                </a:extLst>
              </a:tr>
              <a:tr h="324000">
                <a:tc>
                  <a:txBody>
                    <a:bodyPr/>
                    <a:lstStyle/>
                    <a:p>
                      <a:r>
                        <a:rPr lang="en-US" sz="1400" noProof="0" dirty="0">
                          <a:latin typeface="Segoe UI" panose="020B0502040204020203" pitchFamily="34" charset="0"/>
                          <a:cs typeface="Segoe UI" panose="020B0502040204020203" pitchFamily="34" charset="0"/>
                        </a:rPr>
                        <a:t>Maintenance cost </a:t>
                      </a:r>
                      <a:r>
                        <a:rPr lang="nb-NO" sz="1400" dirty="0">
                          <a:latin typeface="Segoe UI" panose="020B0502040204020203" pitchFamily="34" charset="0"/>
                          <a:cs typeface="Segoe UI" panose="020B0502040204020203" pitchFamily="34" charset="0"/>
                        </a:rPr>
                        <a:t>in </a:t>
                      </a:r>
                      <a:r>
                        <a:rPr lang="nb-NO" sz="1400" dirty="0" smtClean="0">
                          <a:latin typeface="Segoe UI" panose="020B0502040204020203" pitchFamily="34" charset="0"/>
                          <a:cs typeface="Segoe UI" panose="020B0502040204020203" pitchFamily="34" charset="0"/>
                        </a:rPr>
                        <a:t>[%</a:t>
                      </a:r>
                      <a:r>
                        <a:rPr lang="nb-NO" sz="1400" baseline="0" dirty="0" smtClean="0">
                          <a:latin typeface="Segoe UI" panose="020B0502040204020203" pitchFamily="34" charset="0"/>
                          <a:cs typeface="Segoe UI" panose="020B0502040204020203" pitchFamily="34" charset="0"/>
                        </a:rPr>
                        <a:t> of total cost]</a:t>
                      </a:r>
                      <a:endParaRPr lang="en-US" sz="1400" noProof="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5</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r>
                        <a:rPr lang="de-CH" sz="1400" dirty="0" smtClean="0">
                          <a:latin typeface="Segoe UI" panose="020B0502040204020203" pitchFamily="34" charset="0"/>
                          <a:cs typeface="Segoe UI" panose="020B0502040204020203" pitchFamily="34" charset="0"/>
                        </a:rPr>
                        <a:t>2</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5</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6</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3</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8</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1,5</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2</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[5]</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extLst>
                  <a:ext uri="{0D108BD9-81ED-4DB2-BD59-A6C34878D82A}">
                    <a16:rowId xmlns:a16="http://schemas.microsoft.com/office/drawing/2014/main" val="4037119490"/>
                  </a:ext>
                </a:extLst>
              </a:tr>
              <a:tr h="324000">
                <a:tc>
                  <a:txBody>
                    <a:bodyPr/>
                    <a:lstStyle/>
                    <a:p>
                      <a:r>
                        <a:rPr lang="en-US" sz="1400" noProof="0" dirty="0">
                          <a:latin typeface="Segoe UI" panose="020B0502040204020203" pitchFamily="34" charset="0"/>
                          <a:cs typeface="Segoe UI" panose="020B0502040204020203" pitchFamily="34" charset="0"/>
                        </a:rPr>
                        <a:t>Maximal</a:t>
                      </a:r>
                      <a:r>
                        <a:rPr lang="en-US" sz="1400" baseline="0" noProof="0" dirty="0">
                          <a:latin typeface="Segoe UI" panose="020B0502040204020203" pitchFamily="34" charset="0"/>
                          <a:cs typeface="Segoe UI" panose="020B0502040204020203" pitchFamily="34" charset="0"/>
                        </a:rPr>
                        <a:t> size in </a:t>
                      </a:r>
                      <a:r>
                        <a:rPr lang="en-US" sz="1400" baseline="0" noProof="0" dirty="0" smtClean="0">
                          <a:latin typeface="Segoe UI" panose="020B0502040204020203" pitchFamily="34" charset="0"/>
                          <a:cs typeface="Segoe UI" panose="020B0502040204020203" pitchFamily="34" charset="0"/>
                        </a:rPr>
                        <a:t>[kW</a:t>
                      </a:r>
                      <a:r>
                        <a:rPr lang="en-US" sz="1400" baseline="0" noProof="0" dirty="0">
                          <a:latin typeface="Segoe UI" panose="020B0502040204020203" pitchFamily="34" charset="0"/>
                          <a:cs typeface="Segoe UI" panose="020B0502040204020203" pitchFamily="34" charset="0"/>
                        </a:rPr>
                        <a:t>]</a:t>
                      </a:r>
                      <a:endParaRPr lang="en-US" sz="1400" noProof="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1260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alpha val="14902"/>
                      </a:schemeClr>
                    </a:solidFill>
                  </a:tcPr>
                </a:tc>
                <a:tc>
                  <a:txBody>
                    <a:bodyPr/>
                    <a:lstStyle/>
                    <a:p>
                      <a:pPr algn="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a:r>
                        <a:rPr lang="de-CH" sz="1400" dirty="0" smtClean="0">
                          <a:latin typeface="Segoe UI" panose="020B0502040204020203" pitchFamily="34" charset="0"/>
                          <a:cs typeface="Segoe UI" panose="020B0502040204020203" pitchFamily="34" charset="0"/>
                        </a:rPr>
                        <a:t>1000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100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r>
                        <a:rPr lang="de-CH" sz="1400" dirty="0" smtClean="0">
                          <a:latin typeface="Segoe UI" panose="020B0502040204020203" pitchFamily="34" charset="0"/>
                          <a:cs typeface="Segoe UI" panose="020B0502040204020203" pitchFamily="34" charset="0"/>
                        </a:rPr>
                        <a:t>811 kgH2</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r>
                        <a:rPr lang="de-CH" sz="1400" dirty="0" smtClean="0">
                          <a:latin typeface="Segoe UI" panose="020B0502040204020203" pitchFamily="34" charset="0"/>
                          <a:cs typeface="Segoe UI" panose="020B0502040204020203" pitchFamily="34" charset="0"/>
                        </a:rPr>
                        <a:t>1000</a:t>
                      </a: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tc>
                  <a:txBody>
                    <a:bodyPr/>
                    <a:lstStyle/>
                    <a:p>
                      <a:pPr algn="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r"/>
                      <a:endParaRPr lang="de-CH" sz="1400" dirty="0">
                        <a:latin typeface="Segoe UI" panose="020B0502040204020203" pitchFamily="34" charset="0"/>
                        <a:cs typeface="Segoe UI" panose="020B0502040204020203" pitchFamily="34" charset="0"/>
                      </a:endParaRPr>
                    </a:p>
                  </a:txBody>
                  <a:tcPr marL="0" marR="72000" marT="0" marB="0"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D9EBEF"/>
                    </a:solidFill>
                  </a:tcPr>
                </a:tc>
                <a:extLst>
                  <a:ext uri="{0D108BD9-81ED-4DB2-BD59-A6C34878D82A}">
                    <a16:rowId xmlns:a16="http://schemas.microsoft.com/office/drawing/2014/main" val="3243906409"/>
                  </a:ext>
                </a:extLst>
              </a:tr>
            </a:tbl>
          </a:graphicData>
        </a:graphic>
      </p:graphicFrame>
      <p:sp>
        <p:nvSpPr>
          <p:cNvPr id="11" name="Textplatzhalter 4">
            <a:extLst>
              <a:ext uri="{FF2B5EF4-FFF2-40B4-BE49-F238E27FC236}">
                <a16:creationId xmlns:a16="http://schemas.microsoft.com/office/drawing/2014/main" id="{6ED21089-1A9B-4C80-B91D-2D74FE77AB51}"/>
              </a:ext>
            </a:extLst>
          </p:cNvPr>
          <p:cNvSpPr txBox="1">
            <a:spLocks/>
          </p:cNvSpPr>
          <p:nvPr/>
        </p:nvSpPr>
        <p:spPr>
          <a:xfrm>
            <a:off x="731836" y="4787723"/>
            <a:ext cx="10728325" cy="1515142"/>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800" b="1" dirty="0" smtClean="0"/>
              <a:t>[1]</a:t>
            </a:r>
            <a:r>
              <a:rPr lang="en-US" sz="800" dirty="0" smtClean="0"/>
              <a:t> Le, Tay Son; Nguyen, Tuan Ngoc; Bui, Dac-Khuong; Ngo, Tuan Duc (2023): </a:t>
            </a:r>
            <a:r>
              <a:rPr lang="en-US" sz="800" i="1" dirty="0" smtClean="0"/>
              <a:t>Optimal sizing of renewable energy storage: A techno-economic analysis of hydrogen, battery and hybrid systems considering degradation and seasonal storage</a:t>
            </a:r>
            <a:r>
              <a:rPr lang="en-US" sz="800" dirty="0" smtClean="0"/>
              <a:t>. In: Applied Energy 336, S. 120817. DOI: 10.1016/j.apenergy.2023.120817.</a:t>
            </a:r>
          </a:p>
          <a:p>
            <a:pPr marL="0" indent="0">
              <a:spcBef>
                <a:spcPts val="0"/>
              </a:spcBef>
              <a:buNone/>
            </a:pPr>
            <a:r>
              <a:rPr lang="en-US" sz="800" b="1" dirty="0" smtClean="0"/>
              <a:t>[2]</a:t>
            </a:r>
            <a:r>
              <a:rPr lang="en-US" sz="800" dirty="0" smtClean="0"/>
              <a:t> Pan, Guangsheng; </a:t>
            </a:r>
            <a:r>
              <a:rPr lang="en-US" sz="800" dirty="0" err="1" smtClean="0"/>
              <a:t>Gu</a:t>
            </a:r>
            <a:r>
              <a:rPr lang="en-US" sz="800" dirty="0" smtClean="0"/>
              <a:t>, Wei; </a:t>
            </a:r>
            <a:r>
              <a:rPr lang="en-US" sz="800" dirty="0" err="1" smtClean="0"/>
              <a:t>Qiu</a:t>
            </a:r>
            <a:r>
              <a:rPr lang="en-US" sz="800" dirty="0" smtClean="0"/>
              <a:t>, Haifeng; Lu, </a:t>
            </a:r>
            <a:r>
              <a:rPr lang="en-US" sz="800" dirty="0" err="1" smtClean="0"/>
              <a:t>Yuping</a:t>
            </a:r>
            <a:r>
              <a:rPr lang="en-US" sz="800" dirty="0" smtClean="0"/>
              <a:t>; Zhou, </a:t>
            </a:r>
            <a:r>
              <a:rPr lang="en-US" sz="800" dirty="0" err="1" smtClean="0"/>
              <a:t>Suyang</a:t>
            </a:r>
            <a:r>
              <a:rPr lang="en-US" sz="800" dirty="0" smtClean="0"/>
              <a:t>; Wu, </a:t>
            </a:r>
            <a:r>
              <a:rPr lang="en-US" sz="800" dirty="0" err="1" smtClean="0"/>
              <a:t>Zhi</a:t>
            </a:r>
            <a:r>
              <a:rPr lang="en-US" sz="800" dirty="0" smtClean="0"/>
              <a:t> (2020): </a:t>
            </a:r>
            <a:r>
              <a:rPr lang="en-US" sz="800" i="1" dirty="0" smtClean="0"/>
              <a:t>Bi-level mixed-integer planning for electricity-hydrogen integrated energy system considering </a:t>
            </a:r>
            <a:r>
              <a:rPr lang="en-US" sz="800" i="1" dirty="0" err="1" smtClean="0"/>
              <a:t>levelized</a:t>
            </a:r>
            <a:r>
              <a:rPr lang="en-US" sz="800" i="1" dirty="0" smtClean="0"/>
              <a:t> cost of hydrogen. </a:t>
            </a:r>
            <a:r>
              <a:rPr lang="en-US" sz="800" dirty="0" smtClean="0"/>
              <a:t>In: Applied Energy 270, S. 115176. DOI: 10.1016/j.apenergy.2020.115176.</a:t>
            </a:r>
          </a:p>
          <a:p>
            <a:pPr marL="0" indent="0">
              <a:spcBef>
                <a:spcPts val="0"/>
              </a:spcBef>
              <a:buNone/>
            </a:pPr>
            <a:r>
              <a:rPr lang="en-US" sz="800" b="1" dirty="0" smtClean="0"/>
              <a:t>[3] </a:t>
            </a:r>
            <a:r>
              <a:rPr lang="en-US" sz="800" dirty="0" smtClean="0"/>
              <a:t>Wang, Ruilian; Zhang, Rongxin (2023): </a:t>
            </a:r>
            <a:r>
              <a:rPr lang="en-US" sz="800" i="1" dirty="0" smtClean="0"/>
              <a:t>Techno-economic analysis and optimization of hybrid energy systems based on hydrogen storage for sustainable energy utilization by a biological-inspired optimization algorithm.</a:t>
            </a:r>
            <a:r>
              <a:rPr lang="en-US" sz="800" dirty="0" smtClean="0"/>
              <a:t> In: Journal of Energy Storage 66, S. 107469. DOI: 10.1016/j.est.2023.107469.</a:t>
            </a:r>
          </a:p>
          <a:p>
            <a:pPr marL="0" indent="0">
              <a:spcBef>
                <a:spcPts val="0"/>
              </a:spcBef>
              <a:buNone/>
            </a:pPr>
            <a:r>
              <a:rPr lang="en-US" sz="800" b="1" dirty="0" smtClean="0"/>
              <a:t>[4] </a:t>
            </a:r>
            <a:r>
              <a:rPr lang="en-US" sz="800" dirty="0" smtClean="0"/>
              <a:t>Minutillo, M.; Perna, A.; Forcina, A.; Di Micco, S.; Jannelli, E. (2021): Analyzing the </a:t>
            </a:r>
            <a:r>
              <a:rPr lang="en-US" sz="800" dirty="0" err="1" smtClean="0"/>
              <a:t>levelized</a:t>
            </a:r>
            <a:r>
              <a:rPr lang="en-US" sz="800" dirty="0" smtClean="0"/>
              <a:t> cost of hydrogen in refueling stations with on-site hydrogen production via water electrolysis in the Italian scenario. In: International Journal of Hydrogen Energy 46 (26), S. 13667–13677. DOI: 10.1016/j.ijhydene.2020.11.110.</a:t>
            </a:r>
          </a:p>
          <a:p>
            <a:pPr marL="0" indent="0">
              <a:spcBef>
                <a:spcPts val="0"/>
              </a:spcBef>
              <a:buNone/>
            </a:pPr>
            <a:r>
              <a:rPr lang="en-US" sz="800" b="1" dirty="0" smtClean="0"/>
              <a:t>[5] </a:t>
            </a:r>
            <a:r>
              <a:rPr lang="en-US" sz="800" dirty="0" smtClean="0"/>
              <a:t>Gabrielli, Paolo; Gazzani, Matteo; Martelli, Emanuele; Mazzotti, Marco (2018): Optimal design of multi-energy systems with seasonal storage. In: Applied Energy 219, S. 408–424. DOI: 10.1016/j.apenergy.2017.07.142.</a:t>
            </a:r>
          </a:p>
          <a:p>
            <a:pPr marL="0" indent="0">
              <a:spcBef>
                <a:spcPts val="0"/>
              </a:spcBef>
              <a:buNone/>
            </a:pPr>
            <a:r>
              <a:rPr lang="en-US" sz="800" b="1" dirty="0" smtClean="0"/>
              <a:t>[6</a:t>
            </a:r>
            <a:r>
              <a:rPr lang="en-US" sz="800" b="1" dirty="0"/>
              <a:t>] </a:t>
            </a:r>
            <a:r>
              <a:rPr lang="en-US" sz="800" dirty="0"/>
              <a:t>International Energy Agency (2023): Global Hydrogen Review 2023 - IEA. IEA. France. Online </a:t>
            </a:r>
            <a:r>
              <a:rPr lang="en-US" sz="800" dirty="0" err="1"/>
              <a:t>verfügbar</a:t>
            </a:r>
            <a:r>
              <a:rPr lang="en-US" sz="800" dirty="0"/>
              <a:t> </a:t>
            </a:r>
            <a:r>
              <a:rPr lang="en-US" sz="800" dirty="0" err="1"/>
              <a:t>unter</a:t>
            </a:r>
            <a:r>
              <a:rPr lang="en-US" sz="800" dirty="0"/>
              <a:t> https://www.iea.org/reports/global-hydrogen-review-2023, </a:t>
            </a:r>
            <a:r>
              <a:rPr lang="en-US" sz="800" dirty="0" err="1"/>
              <a:t>zuletzt</a:t>
            </a:r>
            <a:r>
              <a:rPr lang="en-US" sz="800" dirty="0"/>
              <a:t> </a:t>
            </a:r>
            <a:r>
              <a:rPr lang="en-US" sz="800" dirty="0" err="1"/>
              <a:t>geprüft</a:t>
            </a:r>
            <a:r>
              <a:rPr lang="en-US" sz="800" dirty="0"/>
              <a:t> am 09.01.2024.</a:t>
            </a:r>
          </a:p>
        </p:txBody>
      </p:sp>
    </p:spTree>
    <p:extLst>
      <p:ext uri="{BB962C8B-B14F-4D97-AF65-F5344CB8AC3E}">
        <p14:creationId xmlns:p14="http://schemas.microsoft.com/office/powerpoint/2010/main" val="3640029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6D5A3C0-7A2F-4A62-9057-882FB8F5659A}" type="datetime1">
              <a:rPr lang="de-CH" smtClean="0"/>
              <a:pPr/>
              <a:t>13.05.2024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23</a:t>
            </a:fld>
            <a:endParaRPr lang="de-CH" dirty="0"/>
          </a:p>
        </p:txBody>
      </p:sp>
      <p:sp>
        <p:nvSpPr>
          <p:cNvPr id="7" name="Fußzeilenplatzhalter 6"/>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8" name="Titel 1">
            <a:extLst>
              <a:ext uri="{FF2B5EF4-FFF2-40B4-BE49-F238E27FC236}">
                <a16:creationId xmlns:a16="http://schemas.microsoft.com/office/drawing/2014/main" id="{A7CA13FE-7A13-4ED3-8196-74CAF963149C}"/>
              </a:ext>
            </a:extLst>
          </p:cNvPr>
          <p:cNvSpPr>
            <a:spLocks noGrp="1"/>
          </p:cNvSpPr>
          <p:nvPr>
            <p:ph type="title"/>
          </p:nvPr>
        </p:nvSpPr>
        <p:spPr>
          <a:xfrm>
            <a:off x="731837" y="260351"/>
            <a:ext cx="10728325" cy="900000"/>
          </a:xfrm>
        </p:spPr>
        <p:txBody>
          <a:bodyPr/>
          <a:lstStyle/>
          <a:p>
            <a:r>
              <a:rPr lang="en-US" sz="2400" dirty="0"/>
              <a:t>MILP Formulation: Objective </a:t>
            </a:r>
            <a:r>
              <a:rPr lang="en-US" sz="2400" dirty="0" smtClean="0"/>
              <a:t>Function </a:t>
            </a:r>
            <a:r>
              <a:rPr lang="de-CH" sz="2400" dirty="0" smtClean="0"/>
              <a:t>– </a:t>
            </a:r>
            <a:r>
              <a:rPr lang="de-CH" sz="2400" dirty="0"/>
              <a:t>operational </a:t>
            </a:r>
            <a:r>
              <a:rPr lang="de-CH" sz="2400" dirty="0" err="1"/>
              <a:t>costs</a:t>
            </a:r>
            <a:endParaRPr lang="en-US" sz="2400" dirty="0"/>
          </a:p>
        </p:txBody>
      </p:sp>
      <mc:AlternateContent xmlns:mc="http://schemas.openxmlformats.org/markup-compatibility/2006">
        <mc:Choice xmlns:a14="http://schemas.microsoft.com/office/drawing/2010/main" Requires="a14">
          <p:sp>
            <p:nvSpPr>
              <p:cNvPr id="9" name="Rechteck 8"/>
              <p:cNvSpPr/>
              <p:nvPr/>
            </p:nvSpPr>
            <p:spPr>
              <a:xfrm>
                <a:off x="457200" y="945284"/>
                <a:ext cx="8461122" cy="1176412"/>
              </a:xfrm>
              <a:prstGeom prst="rect">
                <a:avLst/>
              </a:prstGeom>
              <a:solidFill>
                <a:schemeClr val="accent6">
                  <a:lumMod val="20000"/>
                  <a:lumOff val="80000"/>
                </a:schemeClr>
              </a:solidFill>
              <a:ln>
                <a:solidFill>
                  <a:schemeClr val="accent6">
                    <a:lumMod val="50000"/>
                  </a:schemeClr>
                </a:solidFill>
              </a:ln>
            </p:spPr>
            <p:txBody>
              <a:bodyPr wrap="square" anchor="ctr">
                <a:spAutoFit/>
              </a:bodyPr>
              <a:lstStyle/>
              <a:p>
                <a:pPr/>
                <a14:m>
                  <m:oMathPara xmlns:m="http://schemas.openxmlformats.org/officeDocument/2006/math">
                    <m:oMathParaPr>
                      <m:jc m:val="left"/>
                    </m:oMathParaPr>
                    <m:oMath xmlns:m="http://schemas.openxmlformats.org/officeDocument/2006/math">
                      <m:sSub>
                        <m:sSubPr>
                          <m:ctrlPr>
                            <a:rPr lang="de-CH" sz="1600" i="1" smtClean="0">
                              <a:latin typeface="Cambria Math" panose="02040503050406030204" pitchFamily="18" charset="0"/>
                            </a:rPr>
                          </m:ctrlPr>
                        </m:sSubPr>
                        <m:e>
                          <m:r>
                            <a:rPr lang="de-CH" sz="1600" i="1">
                              <a:latin typeface="Cambria Math" panose="02040503050406030204" pitchFamily="18" charset="0"/>
                            </a:rPr>
                            <m:t>𝑐𝑜𝑠𝑡</m:t>
                          </m:r>
                        </m:e>
                        <m:sub>
                          <m:r>
                            <a:rPr lang="de-CH" sz="1600" i="1">
                              <a:latin typeface="Cambria Math" panose="02040503050406030204" pitchFamily="18" charset="0"/>
                            </a:rPr>
                            <m:t>𝑜𝑝</m:t>
                          </m:r>
                        </m:sub>
                      </m:sSub>
                      <m:r>
                        <a:rPr lang="de-CH" sz="1600" b="0" i="1" smtClean="0">
                          <a:latin typeface="Cambria Math" panose="02040503050406030204" pitchFamily="18" charset="0"/>
                        </a:rPr>
                        <m:t>(</m:t>
                      </m:r>
                      <m:r>
                        <a:rPr lang="de-CH" sz="1600" b="0" i="1" smtClean="0">
                          <a:latin typeface="Cambria Math" panose="02040503050406030204" pitchFamily="18" charset="0"/>
                        </a:rPr>
                        <m:t>𝑡</m:t>
                      </m:r>
                      <m:r>
                        <a:rPr lang="de-CH" sz="1600" b="0" i="1" smtClean="0">
                          <a:latin typeface="Cambria Math" panose="02040503050406030204" pitchFamily="18" charset="0"/>
                        </a:rPr>
                        <m:t>,</m:t>
                      </m:r>
                      <m:r>
                        <a:rPr lang="de-CH" sz="1600" b="0" i="1" smtClean="0">
                          <a:latin typeface="Cambria Math" panose="02040503050406030204" pitchFamily="18" charset="0"/>
                        </a:rPr>
                        <m:t>h</m:t>
                      </m:r>
                      <m:r>
                        <a:rPr lang="de-CH" sz="1600" b="0" i="1" smtClean="0">
                          <a:latin typeface="Cambria Math" panose="02040503050406030204" pitchFamily="18" charset="0"/>
                        </a:rPr>
                        <m:t>,</m:t>
                      </m:r>
                      <m:r>
                        <a:rPr lang="de-CH" sz="1600" b="0" i="1" smtClean="0">
                          <a:latin typeface="Cambria Math" panose="02040503050406030204" pitchFamily="18" charset="0"/>
                        </a:rPr>
                        <m:t>𝑄</m:t>
                      </m:r>
                      <m:r>
                        <a:rPr lang="de-CH" sz="1600" b="0" i="1" smtClean="0">
                          <a:latin typeface="Cambria Math" panose="02040503050406030204" pitchFamily="18" charset="0"/>
                        </a:rPr>
                        <m:t>)= </m:t>
                      </m:r>
                      <m:nary>
                        <m:naryPr>
                          <m:chr m:val="∑"/>
                          <m:limLoc m:val="subSup"/>
                          <m:ctrlPr>
                            <a:rPr lang="de-CH" sz="1600" b="0" i="1" smtClean="0">
                              <a:latin typeface="Cambria Math" panose="02040503050406030204" pitchFamily="18" charset="0"/>
                            </a:rPr>
                          </m:ctrlPr>
                        </m:naryPr>
                        <m:sub>
                          <m:r>
                            <m:rPr>
                              <m:brk m:alnAt="25"/>
                            </m:rPr>
                            <a:rPr lang="de-CH" sz="1600" b="0" i="1" smtClean="0">
                              <a:latin typeface="Cambria Math" panose="02040503050406030204" pitchFamily="18" charset="0"/>
                            </a:rPr>
                            <m:t>𝑡</m:t>
                          </m:r>
                          <m:r>
                            <a:rPr lang="de-CH" sz="1600" b="0" i="1" smtClean="0">
                              <a:latin typeface="Cambria Math" panose="02040503050406030204" pitchFamily="18" charset="0"/>
                            </a:rPr>
                            <m:t>=0</m:t>
                          </m:r>
                        </m:sub>
                        <m:sup>
                          <m:r>
                            <a:rPr lang="de-CH" sz="1600" b="0" i="1" smtClean="0">
                              <a:latin typeface="Cambria Math" panose="02040503050406030204" pitchFamily="18" charset="0"/>
                            </a:rPr>
                            <m:t>8759</m:t>
                          </m:r>
                        </m:sup>
                        <m:e>
                          <m:sSub>
                            <m:sSubPr>
                              <m:ctrlPr>
                                <a:rPr lang="de-CH" sz="1600" i="1" smtClean="0">
                                  <a:latin typeface="Cambria Math" panose="02040503050406030204" pitchFamily="18" charset="0"/>
                                </a:rPr>
                              </m:ctrlPr>
                            </m:sSubPr>
                            <m:e>
                              <m:r>
                                <a:rPr lang="de-CH" sz="1600" i="1">
                                  <a:latin typeface="Cambria Math" panose="02040503050406030204" pitchFamily="18" charset="0"/>
                                </a:rPr>
                                <m:t>𝑐𝑜𝑠𝑡</m:t>
                              </m:r>
                            </m:e>
                            <m:sub>
                              <m:r>
                                <a:rPr lang="de-CH" sz="1600" i="1">
                                  <a:latin typeface="Cambria Math" panose="02040503050406030204" pitchFamily="18" charset="0"/>
                                </a:rPr>
                                <m:t>𝑒𝑛𝑒𝑟𝑔𝑦</m:t>
                              </m:r>
                              <m:r>
                                <a:rPr lang="de-CH" sz="1600" i="1">
                                  <a:latin typeface="Cambria Math" panose="02040503050406030204" pitchFamily="18" charset="0"/>
                                </a:rPr>
                                <m:t>,</m:t>
                              </m:r>
                              <m:r>
                                <a:rPr lang="de-CH" sz="1600" i="1">
                                  <a:latin typeface="Cambria Math" panose="02040503050406030204" pitchFamily="18" charset="0"/>
                                </a:rPr>
                                <m:t>𝑖𝑚𝑝</m:t>
                              </m:r>
                            </m:sub>
                          </m:sSub>
                          <m:r>
                            <a:rPr lang="de-CH" sz="1600" b="0" i="1" smtClean="0">
                              <a:latin typeface="Cambria Math" panose="02040503050406030204" pitchFamily="18" charset="0"/>
                            </a:rPr>
                            <m:t>(</m:t>
                          </m:r>
                          <m:r>
                            <a:rPr lang="de-CH" sz="1600" b="0" i="1" smtClean="0">
                              <a:latin typeface="Cambria Math" panose="02040503050406030204" pitchFamily="18" charset="0"/>
                            </a:rPr>
                            <m:t>𝑡</m:t>
                          </m:r>
                          <m:r>
                            <a:rPr lang="de-CH" sz="1600" b="0" i="1" smtClean="0">
                              <a:latin typeface="Cambria Math" panose="02040503050406030204" pitchFamily="18" charset="0"/>
                            </a:rPr>
                            <m:t>,</m:t>
                          </m:r>
                          <m:r>
                            <a:rPr lang="de-CH" sz="1600" b="0" i="1" smtClean="0">
                              <a:latin typeface="Cambria Math" panose="02040503050406030204" pitchFamily="18" charset="0"/>
                            </a:rPr>
                            <m:t>h</m:t>
                          </m:r>
                          <m:r>
                            <a:rPr lang="de-CH" sz="1600" b="0" i="1" smtClean="0">
                              <a:latin typeface="Cambria Math" panose="02040503050406030204" pitchFamily="18" charset="0"/>
                            </a:rPr>
                            <m:t>)+</m:t>
                          </m:r>
                          <m:sSub>
                            <m:sSubPr>
                              <m:ctrlPr>
                                <a:rPr lang="de-CH" sz="1600" i="1">
                                  <a:latin typeface="Cambria Math" panose="02040503050406030204" pitchFamily="18" charset="0"/>
                                </a:rPr>
                              </m:ctrlPr>
                            </m:sSubPr>
                            <m:e>
                              <m:r>
                                <a:rPr lang="de-CH" sz="1600" i="1">
                                  <a:latin typeface="Cambria Math" panose="02040503050406030204" pitchFamily="18" charset="0"/>
                                </a:rPr>
                                <m:t>𝑐𝑜𝑠𝑡</m:t>
                              </m:r>
                            </m:e>
                            <m:sub>
                              <m:r>
                                <a:rPr lang="de-CH" sz="1600" i="1">
                                  <a:latin typeface="Cambria Math" panose="02040503050406030204" pitchFamily="18" charset="0"/>
                                </a:rPr>
                                <m:t>𝑔𝑟𝑖𝑑𝑢𝑠𝑒</m:t>
                              </m:r>
                            </m:sub>
                          </m:sSub>
                          <m:r>
                            <a:rPr lang="de-CH" sz="1600" i="1">
                              <a:latin typeface="Cambria Math" panose="02040503050406030204" pitchFamily="18" charset="0"/>
                            </a:rPr>
                            <m:t>(</m:t>
                          </m:r>
                          <m:r>
                            <a:rPr lang="de-CH" sz="1600" i="1">
                              <a:latin typeface="Cambria Math" panose="02040503050406030204" pitchFamily="18" charset="0"/>
                            </a:rPr>
                            <m:t>𝑡</m:t>
                          </m:r>
                          <m:r>
                            <a:rPr lang="de-CH" sz="1600" i="1">
                              <a:latin typeface="Cambria Math" panose="02040503050406030204" pitchFamily="18" charset="0"/>
                            </a:rPr>
                            <m:t>)+</m:t>
                          </m:r>
                          <m:sSub>
                            <m:sSubPr>
                              <m:ctrlPr>
                                <a:rPr lang="de-CH" sz="1600" i="1">
                                  <a:latin typeface="Cambria Math" panose="02040503050406030204" pitchFamily="18" charset="0"/>
                                </a:rPr>
                              </m:ctrlPr>
                            </m:sSubPr>
                            <m:e>
                              <m:r>
                                <a:rPr lang="de-CH" sz="1600" i="1">
                                  <a:latin typeface="Cambria Math" panose="02040503050406030204" pitchFamily="18" charset="0"/>
                                </a:rPr>
                                <m:t>𝑐𝑜𝑠𝑡</m:t>
                              </m:r>
                            </m:e>
                            <m:sub>
                              <m:r>
                                <a:rPr lang="de-CH" sz="1600" i="1">
                                  <a:latin typeface="Cambria Math" panose="02040503050406030204" pitchFamily="18" charset="0"/>
                                </a:rPr>
                                <m:t>𝑝𝑒𝑎𝑘</m:t>
                              </m:r>
                              <m:r>
                                <a:rPr lang="de-CH" sz="1600" i="1">
                                  <a:latin typeface="Cambria Math" panose="02040503050406030204" pitchFamily="18" charset="0"/>
                                </a:rPr>
                                <m:t>,</m:t>
                              </m:r>
                              <m:r>
                                <a:rPr lang="de-CH" sz="1600" i="1">
                                  <a:latin typeface="Cambria Math" panose="02040503050406030204" pitchFamily="18" charset="0"/>
                                </a:rPr>
                                <m:t>𝑖𝑚𝑝</m:t>
                              </m:r>
                            </m:sub>
                          </m:sSub>
                          <m:r>
                            <a:rPr lang="de-CH" sz="1600" i="1">
                              <a:latin typeface="Cambria Math" panose="02040503050406030204" pitchFamily="18" charset="0"/>
                            </a:rPr>
                            <m:t>−</m:t>
                          </m:r>
                          <m:r>
                            <a:rPr lang="de-CH" sz="1600" i="1">
                              <a:latin typeface="Cambria Math" panose="02040503050406030204" pitchFamily="18" charset="0"/>
                            </a:rPr>
                            <m:t>𝑟𝑒𝑣𝑒𝑛𝑢𝑒𝑠</m:t>
                          </m:r>
                          <m:r>
                            <a:rPr lang="de-CH" sz="1600" i="1">
                              <a:latin typeface="Cambria Math" panose="02040503050406030204" pitchFamily="18" charset="0"/>
                            </a:rPr>
                            <m:t>(</m:t>
                          </m:r>
                          <m:r>
                            <a:rPr lang="de-CH" sz="1600" i="1">
                              <a:latin typeface="Cambria Math" panose="02040503050406030204" pitchFamily="18" charset="0"/>
                            </a:rPr>
                            <m:t>𝑡</m:t>
                          </m:r>
                          <m:r>
                            <a:rPr lang="de-CH" sz="1600" i="1">
                              <a:latin typeface="Cambria Math" panose="02040503050406030204" pitchFamily="18" charset="0"/>
                            </a:rPr>
                            <m:t>)</m:t>
                          </m:r>
                        </m:e>
                      </m:nary>
                    </m:oMath>
                  </m:oMathPara>
                </a14:m>
                <a:endParaRPr lang="en-US" dirty="0" smtClean="0"/>
              </a:p>
              <a:p>
                <a:endParaRPr lang="en-US" dirty="0"/>
              </a:p>
              <a:p>
                <a:r>
                  <a:rPr lang="en-US" sz="1600" dirty="0" smtClean="0"/>
                  <a:t>With </a:t>
                </a:r>
                <a14:m>
                  <m:oMath xmlns:m="http://schemas.openxmlformats.org/officeDocument/2006/math">
                    <m:sSub>
                      <m:sSubPr>
                        <m:ctrlPr>
                          <a:rPr lang="de-CH" sz="1600" i="1">
                            <a:latin typeface="Cambria Math" panose="02040503050406030204" pitchFamily="18" charset="0"/>
                          </a:rPr>
                        </m:ctrlPr>
                      </m:sSubPr>
                      <m:e>
                        <m:r>
                          <a:rPr lang="de-CH" sz="1600" i="1">
                            <a:latin typeface="Cambria Math" panose="02040503050406030204" pitchFamily="18" charset="0"/>
                          </a:rPr>
                          <m:t>𝑟𝑒𝑣𝑒𝑛𝑢𝑒𝑠</m:t>
                        </m:r>
                        <m:r>
                          <a:rPr lang="de-CH" sz="1600" b="0" i="1" smtClean="0">
                            <a:latin typeface="Cambria Math" panose="02040503050406030204" pitchFamily="18" charset="0"/>
                          </a:rPr>
                          <m:t>(</m:t>
                        </m:r>
                        <m:r>
                          <a:rPr lang="de-CH" sz="1600" b="0" i="1" smtClean="0">
                            <a:latin typeface="Cambria Math" panose="02040503050406030204" pitchFamily="18" charset="0"/>
                          </a:rPr>
                          <m:t>𝑡</m:t>
                        </m:r>
                        <m:r>
                          <a:rPr lang="de-CH" sz="1600" b="0" i="1" smtClean="0">
                            <a:latin typeface="Cambria Math" panose="02040503050406030204" pitchFamily="18" charset="0"/>
                          </a:rPr>
                          <m:t>,</m:t>
                        </m:r>
                        <m:r>
                          <m:rPr>
                            <m:nor/>
                          </m:rPr>
                          <a:rPr lang="de-CH" sz="1600" b="0" i="0" smtClean="0">
                            <a:latin typeface="Cambria Math" panose="02040503050406030204" pitchFamily="18" charset="0"/>
                          </a:rPr>
                          <m:t>Q</m:t>
                        </m:r>
                        <m:r>
                          <m:rPr>
                            <m:nor/>
                          </m:rPr>
                          <a:rPr lang="de-CH" sz="1600" b="0" i="0" smtClean="0">
                            <a:latin typeface="Cambria Math" panose="02040503050406030204" pitchFamily="18" charset="0"/>
                          </a:rPr>
                          <m:t>)</m:t>
                        </m:r>
                        <m:r>
                          <m:rPr>
                            <m:nor/>
                          </m:rPr>
                          <a:rPr lang="en-US" sz="1600" dirty="0"/>
                          <m:t> </m:t>
                        </m:r>
                        <m:r>
                          <a:rPr lang="de-CH" sz="1600" i="1" dirty="0">
                            <a:latin typeface="Cambria Math" panose="02040503050406030204" pitchFamily="18" charset="0"/>
                          </a:rPr>
                          <m:t>= </m:t>
                        </m:r>
                        <m:r>
                          <a:rPr lang="de-CH" sz="1600" i="1">
                            <a:latin typeface="Cambria Math" panose="02040503050406030204" pitchFamily="18" charset="0"/>
                          </a:rPr>
                          <m:t>𝑐𝑜𝑠𝑡</m:t>
                        </m:r>
                      </m:e>
                      <m:sub>
                        <m:r>
                          <a:rPr lang="de-CH" sz="1600" i="1">
                            <a:latin typeface="Cambria Math" panose="02040503050406030204" pitchFamily="18" charset="0"/>
                          </a:rPr>
                          <m:t>𝑒𝑛𝑒𝑟𝑔𝑦</m:t>
                        </m:r>
                        <m:r>
                          <a:rPr lang="de-CH" sz="1600" i="1">
                            <a:latin typeface="Cambria Math" panose="02040503050406030204" pitchFamily="18" charset="0"/>
                          </a:rPr>
                          <m:t>,</m:t>
                        </m:r>
                        <m:r>
                          <a:rPr lang="de-CH" sz="1600" i="1">
                            <a:latin typeface="Cambria Math" panose="02040503050406030204" pitchFamily="18" charset="0"/>
                          </a:rPr>
                          <m:t>𝑒𝑥𝑝</m:t>
                        </m:r>
                      </m:sub>
                    </m:sSub>
                    <m:d>
                      <m:dPr>
                        <m:ctrlPr>
                          <a:rPr lang="de-CH" sz="1600" b="0" i="1" smtClean="0">
                            <a:latin typeface="Cambria Math" panose="02040503050406030204" pitchFamily="18" charset="0"/>
                          </a:rPr>
                        </m:ctrlPr>
                      </m:dPr>
                      <m:e>
                        <m:r>
                          <a:rPr lang="de-CH" sz="1600" b="0" i="1" smtClean="0">
                            <a:latin typeface="Cambria Math" panose="02040503050406030204" pitchFamily="18" charset="0"/>
                          </a:rPr>
                          <m:t>𝑡</m:t>
                        </m:r>
                        <m:r>
                          <a:rPr lang="de-CH" sz="1600" b="0" i="1" smtClean="0">
                            <a:latin typeface="Cambria Math" panose="02040503050406030204" pitchFamily="18" charset="0"/>
                          </a:rPr>
                          <m:t>,</m:t>
                        </m:r>
                        <m:r>
                          <a:rPr lang="de-CH" sz="1600" b="0" i="1" smtClean="0">
                            <a:latin typeface="Cambria Math" panose="02040503050406030204" pitchFamily="18" charset="0"/>
                          </a:rPr>
                          <m:t>𝑄</m:t>
                        </m:r>
                      </m:e>
                    </m:d>
                    <m:r>
                      <a:rPr lang="de-CH" sz="1600" i="1">
                        <a:latin typeface="Cambria Math" panose="02040503050406030204" pitchFamily="18" charset="0"/>
                      </a:rPr>
                      <m:t>+ </m:t>
                    </m:r>
                    <m:sSub>
                      <m:sSubPr>
                        <m:ctrlPr>
                          <a:rPr lang="de-CH" sz="1600" i="1">
                            <a:latin typeface="Cambria Math" panose="02040503050406030204" pitchFamily="18" charset="0"/>
                          </a:rPr>
                        </m:ctrlPr>
                      </m:sSubPr>
                      <m:e>
                        <m:r>
                          <a:rPr lang="de-CH" sz="1600" i="1">
                            <a:latin typeface="Cambria Math" panose="02040503050406030204" pitchFamily="18" charset="0"/>
                          </a:rPr>
                          <m:t>𝑐𝑜𝑠𝑡</m:t>
                        </m:r>
                      </m:e>
                      <m:sub>
                        <m:r>
                          <a:rPr lang="de-CH" sz="1600" i="1">
                            <a:latin typeface="Cambria Math" panose="02040503050406030204" pitchFamily="18" charset="0"/>
                          </a:rPr>
                          <m:t>𝑊𝐻𝑅</m:t>
                        </m:r>
                      </m:sub>
                    </m:sSub>
                    <m:r>
                      <a:rPr lang="de-CH" sz="1600" b="0" i="1" smtClean="0">
                        <a:latin typeface="Cambria Math" panose="02040503050406030204" pitchFamily="18" charset="0"/>
                      </a:rPr>
                      <m:t>(</m:t>
                    </m:r>
                    <m:r>
                      <a:rPr lang="de-CH" sz="1600" b="0" i="1" smtClean="0">
                        <a:latin typeface="Cambria Math" panose="02040503050406030204" pitchFamily="18" charset="0"/>
                      </a:rPr>
                      <m:t>𝑡</m:t>
                    </m:r>
                    <m:r>
                      <a:rPr lang="de-CH" sz="1600" b="0" i="1" smtClean="0">
                        <a:latin typeface="Cambria Math" panose="02040503050406030204" pitchFamily="18" charset="0"/>
                      </a:rPr>
                      <m:t>) </m:t>
                    </m:r>
                  </m:oMath>
                </a14:m>
                <a:endParaRPr lang="en-US" sz="1600" dirty="0"/>
              </a:p>
            </p:txBody>
          </p:sp>
        </mc:Choice>
        <mc:Fallback>
          <p:sp>
            <p:nvSpPr>
              <p:cNvPr id="9" name="Rechteck 8"/>
              <p:cNvSpPr>
                <a:spLocks noRot="1" noChangeAspect="1" noMove="1" noResize="1" noEditPoints="1" noAdjustHandles="1" noChangeArrowheads="1" noChangeShapeType="1" noTextEdit="1"/>
              </p:cNvSpPr>
              <p:nvPr/>
            </p:nvSpPr>
            <p:spPr>
              <a:xfrm>
                <a:off x="457200" y="945284"/>
                <a:ext cx="8461122" cy="1176412"/>
              </a:xfrm>
              <a:prstGeom prst="rect">
                <a:avLst/>
              </a:prstGeom>
              <a:blipFill>
                <a:blip r:embed="rId2"/>
                <a:stretch>
                  <a:fillRect l="-288" b="-2564"/>
                </a:stretch>
              </a:blipFill>
              <a:ln>
                <a:solidFill>
                  <a:schemeClr val="accent6">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feld 9"/>
              <p:cNvSpPr txBox="1"/>
              <p:nvPr/>
            </p:nvSpPr>
            <p:spPr>
              <a:xfrm>
                <a:off x="457200" y="2394990"/>
                <a:ext cx="6937027" cy="5492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brk m:alnAt="7"/>
                        </m:rPr>
                        <a:rPr lang="de-CH" sz="1600" i="1" smtClean="0">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 </m:t>
                      </m:r>
                      <m:r>
                        <a:rPr lang="de-CH" sz="1600" i="1">
                          <a:latin typeface="Cambria Math" panose="02040503050406030204" pitchFamily="18" charset="0"/>
                          <a:ea typeface="Cambria Math" panose="02040503050406030204" pitchFamily="18" charset="0"/>
                        </a:rPr>
                        <m:t>h</m:t>
                      </m:r>
                      <m:r>
                        <a:rPr lang="de-CH" sz="1600" i="1">
                          <a:latin typeface="Cambria Math" panose="02040503050406030204" pitchFamily="18" charset="0"/>
                          <a:ea typeface="Cambria Math" panose="02040503050406030204" pitchFamily="18" charset="0"/>
                        </a:rPr>
                        <m:t>∈</m:t>
                      </m:r>
                      <m:d>
                        <m:dPr>
                          <m:begChr m:val="["/>
                          <m:endChr m:val="]"/>
                          <m:ctrlPr>
                            <a:rPr lang="de-CH" sz="1600" i="1">
                              <a:latin typeface="Cambria Math" panose="02040503050406030204" pitchFamily="18" charset="0"/>
                              <a:ea typeface="Cambria Math" panose="02040503050406030204" pitchFamily="18" charset="0"/>
                            </a:rPr>
                          </m:ctrlPr>
                        </m:dPr>
                        <m:e>
                          <m:r>
                            <a:rPr lang="de-CH" sz="1600" i="1">
                              <a:latin typeface="Cambria Math" panose="02040503050406030204" pitchFamily="18" charset="0"/>
                              <a:ea typeface="Cambria Math" panose="02040503050406030204" pitchFamily="18" charset="0"/>
                            </a:rPr>
                            <m:t>0;23</m:t>
                          </m:r>
                        </m:e>
                      </m:d>
                      <m:r>
                        <a:rPr lang="de-CH" sz="1600" i="1">
                          <a:latin typeface="Cambria Math" panose="02040503050406030204" pitchFamily="18" charset="0"/>
                          <a:ea typeface="Cambria Math" panose="02040503050406030204" pitchFamily="18" charset="0"/>
                        </a:rPr>
                        <m:t>,</m:t>
                      </m:r>
                      <m:r>
                        <a:rPr lang="de-CH" sz="1600" b="0" i="1" smtClean="0">
                          <a:latin typeface="Cambria Math" panose="02040503050406030204" pitchFamily="18" charset="0"/>
                          <a:ea typeface="Cambria Math" panose="02040503050406030204" pitchFamily="18" charset="0"/>
                        </a:rPr>
                        <m:t> </m:t>
                      </m:r>
                      <m:sSub>
                        <m:sSubPr>
                          <m:ctrlPr>
                            <a:rPr lang="de-CH" sz="1600" i="1" smtClean="0">
                              <a:latin typeface="Cambria Math" panose="02040503050406030204" pitchFamily="18" charset="0"/>
                            </a:rPr>
                          </m:ctrlPr>
                        </m:sSubPr>
                        <m:e>
                          <m:r>
                            <a:rPr lang="de-CH" sz="1600" i="1">
                              <a:latin typeface="Cambria Math" panose="02040503050406030204" pitchFamily="18" charset="0"/>
                            </a:rPr>
                            <m:t>𝑐𝑜𝑠𝑡</m:t>
                          </m:r>
                        </m:e>
                        <m:sub>
                          <m:r>
                            <a:rPr lang="de-CH" sz="1600" i="1">
                              <a:latin typeface="Cambria Math" panose="02040503050406030204" pitchFamily="18" charset="0"/>
                            </a:rPr>
                            <m:t>𝑒𝑛𝑒𝑟𝑔𝑦</m:t>
                          </m:r>
                          <m:r>
                            <a:rPr lang="de-CH" sz="1600" i="1">
                              <a:latin typeface="Cambria Math" panose="02040503050406030204" pitchFamily="18" charset="0"/>
                            </a:rPr>
                            <m:t>,</m:t>
                          </m:r>
                          <m:r>
                            <a:rPr lang="de-CH" sz="1600" i="1">
                              <a:latin typeface="Cambria Math" panose="02040503050406030204" pitchFamily="18" charset="0"/>
                            </a:rPr>
                            <m:t>𝑖𝑚𝑝</m:t>
                          </m:r>
                        </m:sub>
                      </m:sSub>
                      <m:d>
                        <m:dPr>
                          <m:ctrlPr>
                            <a:rPr lang="de-CH" sz="1600" b="0" i="1" smtClean="0">
                              <a:latin typeface="Cambria Math" panose="02040503050406030204" pitchFamily="18" charset="0"/>
                            </a:rPr>
                          </m:ctrlPr>
                        </m:dPr>
                        <m:e>
                          <m:r>
                            <a:rPr lang="de-CH" sz="1600" b="0" i="1" smtClean="0">
                              <a:latin typeface="Cambria Math" panose="02040503050406030204" pitchFamily="18" charset="0"/>
                            </a:rPr>
                            <m:t>𝑡</m:t>
                          </m:r>
                          <m:r>
                            <a:rPr lang="de-CH" sz="1600" b="0" i="1" smtClean="0">
                              <a:latin typeface="Cambria Math" panose="02040503050406030204" pitchFamily="18" charset="0"/>
                            </a:rPr>
                            <m:t>,</m:t>
                          </m:r>
                          <m:r>
                            <a:rPr lang="de-CH" sz="1600" b="0" i="1" smtClean="0">
                              <a:latin typeface="Cambria Math" panose="02040503050406030204" pitchFamily="18" charset="0"/>
                            </a:rPr>
                            <m:t>h</m:t>
                          </m:r>
                        </m:e>
                      </m:d>
                      <m:r>
                        <a:rPr lang="de-CH" sz="1600" b="0" i="1" smtClean="0">
                          <a:latin typeface="Cambria Math" panose="02040503050406030204" pitchFamily="18" charset="0"/>
                        </a:rPr>
                        <m:t>= </m:t>
                      </m:r>
                      <m:d>
                        <m:dPr>
                          <m:begChr m:val="{"/>
                          <m:endChr m:val="}"/>
                          <m:ctrlPr>
                            <a:rPr lang="de-CH" sz="1600" b="0" i="1" smtClean="0">
                              <a:latin typeface="Cambria Math" panose="02040503050406030204" pitchFamily="18" charset="0"/>
                            </a:rPr>
                          </m:ctrlPr>
                        </m:dPr>
                        <m:e>
                          <m:m>
                            <m:mPr>
                              <m:mcs>
                                <m:mc>
                                  <m:mcPr>
                                    <m:count m:val="1"/>
                                    <m:mcJc m:val="center"/>
                                  </m:mcPr>
                                </m:mc>
                              </m:mcs>
                              <m:ctrlPr>
                                <a:rPr lang="de-CH" sz="1600" b="0" i="1" smtClean="0">
                                  <a:latin typeface="Cambria Math" panose="02040503050406030204" pitchFamily="18" charset="0"/>
                                </a:rPr>
                              </m:ctrlPr>
                            </m:mPr>
                            <m:mr>
                              <m:e>
                                <m:sSub>
                                  <m:sSubPr>
                                    <m:ctrlPr>
                                      <a:rPr lang="de-CH" sz="1600" i="1">
                                        <a:latin typeface="Cambria Math" panose="02040503050406030204" pitchFamily="18" charset="0"/>
                                      </a:rPr>
                                    </m:ctrlPr>
                                  </m:sSubPr>
                                  <m:e>
                                    <m:r>
                                      <a:rPr lang="de-CH" sz="1600" i="1">
                                        <a:latin typeface="Cambria Math" panose="02040503050406030204" pitchFamily="18" charset="0"/>
                                      </a:rPr>
                                      <m:t>𝑃</m:t>
                                    </m:r>
                                  </m:e>
                                  <m:sub>
                                    <m:r>
                                      <a:rPr lang="de-CH" sz="1600" i="1">
                                        <a:latin typeface="Cambria Math" panose="02040503050406030204" pitchFamily="18" charset="0"/>
                                      </a:rPr>
                                      <m:t>𝑖𝑚𝑝</m:t>
                                    </m:r>
                                  </m:sub>
                                </m:sSub>
                                <m:d>
                                  <m:dPr>
                                    <m:ctrlPr>
                                      <a:rPr lang="de-CH" sz="1600" i="1">
                                        <a:latin typeface="Cambria Math" panose="02040503050406030204" pitchFamily="18" charset="0"/>
                                      </a:rPr>
                                    </m:ctrlPr>
                                  </m:dPr>
                                  <m:e>
                                    <m:r>
                                      <a:rPr lang="de-CH" sz="1600" i="1">
                                        <a:latin typeface="Cambria Math" panose="02040503050406030204" pitchFamily="18" charset="0"/>
                                      </a:rPr>
                                      <m:t>𝑡</m:t>
                                    </m:r>
                                  </m:e>
                                </m:d>
                                <m:r>
                                  <a:rPr lang="de-CH" sz="1600" i="1">
                                    <a:latin typeface="Cambria Math" panose="02040503050406030204" pitchFamily="18" charset="0"/>
                                    <a:ea typeface="Cambria Math" panose="02040503050406030204" pitchFamily="18" charset="0"/>
                                  </a:rPr>
                                  <m:t>∙</m:t>
                                </m:r>
                                <m:sSub>
                                  <m:sSubPr>
                                    <m:ctrlPr>
                                      <a:rPr lang="de-CH"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Π</m:t>
                                    </m:r>
                                  </m:e>
                                  <m:sub>
                                    <m:r>
                                      <a:rPr lang="de-CH" sz="1600" i="1">
                                        <a:latin typeface="Cambria Math" panose="02040503050406030204" pitchFamily="18" charset="0"/>
                                        <a:ea typeface="Cambria Math" panose="02040503050406030204" pitchFamily="18" charset="0"/>
                                      </a:rPr>
                                      <m:t>𝑒𝑛𝑒𝑟𝑔𝑦</m:t>
                                    </m:r>
                                    <m:r>
                                      <a:rPr lang="de-CH" sz="1600" i="1">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𝑖𝑚𝑝</m:t>
                                    </m:r>
                                  </m:sub>
                                </m:sSub>
                                <m:d>
                                  <m:dPr>
                                    <m:ctrlPr>
                                      <a:rPr lang="de-CH" sz="1600" b="0" i="1" smtClean="0">
                                        <a:latin typeface="Cambria Math" panose="02040503050406030204" pitchFamily="18" charset="0"/>
                                        <a:ea typeface="Cambria Math" panose="02040503050406030204" pitchFamily="18" charset="0"/>
                                      </a:rPr>
                                    </m:ctrlPr>
                                  </m:dPr>
                                  <m:e>
                                    <m:r>
                                      <a:rPr lang="de-CH" sz="1600" b="0" i="1" smtClean="0">
                                        <a:latin typeface="Cambria Math" panose="02040503050406030204" pitchFamily="18" charset="0"/>
                                        <a:ea typeface="Cambria Math" panose="02040503050406030204" pitchFamily="18" charset="0"/>
                                      </a:rPr>
                                      <m:t>h</m:t>
                                    </m:r>
                                  </m:e>
                                </m:d>
                                <m:r>
                                  <a:rPr lang="de-CH" sz="1600" b="0" i="1" smtClean="0">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𝑖𝑓</m:t>
                                </m:r>
                                <m:r>
                                  <a:rPr lang="de-CH" sz="1600" i="1">
                                    <a:latin typeface="Cambria Math" panose="02040503050406030204" pitchFamily="18" charset="0"/>
                                    <a:ea typeface="Cambria Math" panose="02040503050406030204" pitchFamily="18" charset="0"/>
                                  </a:rPr>
                                  <m:t> 7 ≤</m:t>
                                </m:r>
                                <m:r>
                                  <a:rPr lang="de-CH" sz="1600" i="1">
                                    <a:latin typeface="Cambria Math" panose="02040503050406030204" pitchFamily="18" charset="0"/>
                                    <a:ea typeface="Cambria Math" panose="02040503050406030204" pitchFamily="18" charset="0"/>
                                  </a:rPr>
                                  <m:t>h</m:t>
                                </m:r>
                                <m:r>
                                  <a:rPr lang="de-CH" sz="1600" i="1">
                                    <a:latin typeface="Cambria Math" panose="02040503050406030204" pitchFamily="18" charset="0"/>
                                    <a:ea typeface="Cambria Math" panose="02040503050406030204" pitchFamily="18" charset="0"/>
                                  </a:rPr>
                                  <m:t> &lt;21</m:t>
                                </m:r>
                              </m:e>
                            </m:mr>
                            <m:mr>
                              <m:e>
                                <m:sSub>
                                  <m:sSubPr>
                                    <m:ctrlPr>
                                      <a:rPr lang="de-CH" sz="1600" i="1">
                                        <a:latin typeface="Cambria Math" panose="02040503050406030204" pitchFamily="18" charset="0"/>
                                      </a:rPr>
                                    </m:ctrlPr>
                                  </m:sSubPr>
                                  <m:e>
                                    <m:r>
                                      <a:rPr lang="de-CH" sz="1600" i="1">
                                        <a:latin typeface="Cambria Math" panose="02040503050406030204" pitchFamily="18" charset="0"/>
                                      </a:rPr>
                                      <m:t>𝑃</m:t>
                                    </m:r>
                                  </m:e>
                                  <m:sub>
                                    <m:r>
                                      <a:rPr lang="de-CH" sz="1600" i="1">
                                        <a:latin typeface="Cambria Math" panose="02040503050406030204" pitchFamily="18" charset="0"/>
                                      </a:rPr>
                                      <m:t>𝑖𝑚𝑝</m:t>
                                    </m:r>
                                  </m:sub>
                                </m:sSub>
                                <m:d>
                                  <m:dPr>
                                    <m:ctrlPr>
                                      <a:rPr lang="de-CH" sz="1600" i="1">
                                        <a:latin typeface="Cambria Math" panose="02040503050406030204" pitchFamily="18" charset="0"/>
                                      </a:rPr>
                                    </m:ctrlPr>
                                  </m:dPr>
                                  <m:e>
                                    <m:r>
                                      <a:rPr lang="de-CH" sz="1600" i="1">
                                        <a:latin typeface="Cambria Math" panose="02040503050406030204" pitchFamily="18" charset="0"/>
                                      </a:rPr>
                                      <m:t>𝑡</m:t>
                                    </m:r>
                                  </m:e>
                                </m:d>
                                <m:r>
                                  <a:rPr lang="de-CH" sz="1600" i="1">
                                    <a:latin typeface="Cambria Math" panose="02040503050406030204" pitchFamily="18" charset="0"/>
                                    <a:ea typeface="Cambria Math" panose="02040503050406030204" pitchFamily="18" charset="0"/>
                                  </a:rPr>
                                  <m:t>∙</m:t>
                                </m:r>
                                <m:sSub>
                                  <m:sSubPr>
                                    <m:ctrlPr>
                                      <a:rPr lang="de-CH"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Π</m:t>
                                    </m:r>
                                  </m:e>
                                  <m:sub>
                                    <m:r>
                                      <a:rPr lang="de-CH" sz="1600" i="1">
                                        <a:latin typeface="Cambria Math" panose="02040503050406030204" pitchFamily="18" charset="0"/>
                                        <a:ea typeface="Cambria Math" panose="02040503050406030204" pitchFamily="18" charset="0"/>
                                      </a:rPr>
                                      <m:t>𝑒𝑛𝑒𝑟𝑔𝑦</m:t>
                                    </m:r>
                                    <m:r>
                                      <a:rPr lang="de-CH" sz="1600" i="1">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𝑖𝑚𝑝</m:t>
                                    </m:r>
                                  </m:sub>
                                </m:sSub>
                                <m:d>
                                  <m:dPr>
                                    <m:ctrlPr>
                                      <a:rPr lang="de-CH" sz="1600" i="1">
                                        <a:latin typeface="Cambria Math" panose="02040503050406030204" pitchFamily="18" charset="0"/>
                                        <a:ea typeface="Cambria Math" panose="02040503050406030204" pitchFamily="18" charset="0"/>
                                      </a:rPr>
                                    </m:ctrlPr>
                                  </m:dPr>
                                  <m:e>
                                    <m:r>
                                      <a:rPr lang="de-CH" sz="1600" i="1">
                                        <a:latin typeface="Cambria Math" panose="02040503050406030204" pitchFamily="18" charset="0"/>
                                        <a:ea typeface="Cambria Math" panose="02040503050406030204" pitchFamily="18" charset="0"/>
                                      </a:rPr>
                                      <m:t>h</m:t>
                                    </m:r>
                                  </m:e>
                                </m:d>
                                <m:r>
                                  <a:rPr lang="de-CH" sz="1600" i="1">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𝑖𝑓</m:t>
                                </m:r>
                                <m:r>
                                  <a:rPr lang="de-CH" sz="1600" b="0" i="1" smtClean="0">
                                    <a:latin typeface="Cambria Math" panose="02040503050406030204" pitchFamily="18" charset="0"/>
                                    <a:ea typeface="Cambria Math" panose="02040503050406030204" pitchFamily="18" charset="0"/>
                                  </a:rPr>
                                  <m:t> </m:t>
                                </m:r>
                                <m:r>
                                  <a:rPr lang="de-CH" sz="1600" i="1">
                                    <a:latin typeface="Cambria Math" panose="02040503050406030204" pitchFamily="18" charset="0"/>
                                    <a:ea typeface="Cambria Math" panose="02040503050406030204" pitchFamily="18" charset="0"/>
                                  </a:rPr>
                                  <m:t>21 ≤</m:t>
                                </m:r>
                                <m:r>
                                  <a:rPr lang="de-CH" sz="1600" i="1">
                                    <a:latin typeface="Cambria Math" panose="02040503050406030204" pitchFamily="18" charset="0"/>
                                    <a:ea typeface="Cambria Math" panose="02040503050406030204" pitchFamily="18" charset="0"/>
                                  </a:rPr>
                                  <m:t>h</m:t>
                                </m:r>
                                <m:r>
                                  <a:rPr lang="de-CH" sz="1600" i="1">
                                    <a:latin typeface="Cambria Math" panose="02040503050406030204" pitchFamily="18" charset="0"/>
                                    <a:ea typeface="Cambria Math" panose="02040503050406030204" pitchFamily="18" charset="0"/>
                                  </a:rPr>
                                  <m:t> &lt;7</m:t>
                                </m:r>
                              </m:e>
                            </m:mr>
                          </m:m>
                        </m:e>
                      </m:d>
                    </m:oMath>
                  </m:oMathPara>
                </a14:m>
                <a:endParaRPr lang="en-US" dirty="0"/>
              </a:p>
            </p:txBody>
          </p:sp>
        </mc:Choice>
        <mc:Fallback>
          <p:sp>
            <p:nvSpPr>
              <p:cNvPr id="10" name="Textfeld 9"/>
              <p:cNvSpPr txBox="1">
                <a:spLocks noRot="1" noChangeAspect="1" noMove="1" noResize="1" noEditPoints="1" noAdjustHandles="1" noChangeArrowheads="1" noChangeShapeType="1" noTextEdit="1"/>
              </p:cNvSpPr>
              <p:nvPr/>
            </p:nvSpPr>
            <p:spPr>
              <a:xfrm>
                <a:off x="457200" y="2394990"/>
                <a:ext cx="6937027" cy="549253"/>
              </a:xfrm>
              <a:prstGeom prst="rect">
                <a:avLst/>
              </a:prstGeom>
              <a:blipFill>
                <a:blip r:embed="rId3"/>
                <a:stretch>
                  <a:fillRect b="-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hteck 10"/>
              <p:cNvSpPr/>
              <p:nvPr/>
            </p:nvSpPr>
            <p:spPr>
              <a:xfrm>
                <a:off x="342616" y="4687590"/>
                <a:ext cx="5891485" cy="8784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CH" sz="1600" i="1" smtClean="0">
                              <a:latin typeface="Cambria Math" panose="02040503050406030204" pitchFamily="18" charset="0"/>
                            </a:rPr>
                          </m:ctrlPr>
                        </m:sSubPr>
                        <m:e>
                          <m:r>
                            <m:rPr>
                              <m:brk m:alnAt="7"/>
                            </m:rPr>
                            <a:rPr lang="de-CH" sz="1600" i="1">
                              <a:latin typeface="Cambria Math" panose="02040503050406030204" pitchFamily="18" charset="0"/>
                              <a:ea typeface="Cambria Math" panose="02040503050406030204" pitchFamily="18" charset="0"/>
                            </a:rPr>
                            <m:t>∀</m:t>
                          </m:r>
                          <m:r>
                            <a:rPr lang="de-CH" sz="1600" b="0" i="1" smtClean="0">
                              <a:latin typeface="Cambria Math" panose="02040503050406030204" pitchFamily="18" charset="0"/>
                              <a:ea typeface="Cambria Math" panose="02040503050406030204" pitchFamily="18" charset="0"/>
                            </a:rPr>
                            <m:t> </m:t>
                          </m:r>
                          <m:r>
                            <a:rPr lang="de-CH" sz="1600" b="0" i="1" smtClean="0">
                              <a:latin typeface="Cambria Math" panose="02040503050406030204" pitchFamily="18" charset="0"/>
                              <a:ea typeface="Cambria Math" panose="02040503050406030204" pitchFamily="18" charset="0"/>
                            </a:rPr>
                            <m:t>𝑄</m:t>
                          </m:r>
                          <m:r>
                            <a:rPr lang="de-CH" sz="1600" i="1">
                              <a:latin typeface="Cambria Math" panose="02040503050406030204" pitchFamily="18" charset="0"/>
                              <a:ea typeface="Cambria Math" panose="02040503050406030204" pitchFamily="18" charset="0"/>
                            </a:rPr>
                            <m:t>∈</m:t>
                          </m:r>
                          <m:d>
                            <m:dPr>
                              <m:begChr m:val="["/>
                              <m:endChr m:val="]"/>
                              <m:ctrlPr>
                                <a:rPr lang="de-CH" sz="1600" i="1">
                                  <a:latin typeface="Cambria Math" panose="02040503050406030204" pitchFamily="18" charset="0"/>
                                  <a:ea typeface="Cambria Math" panose="02040503050406030204" pitchFamily="18" charset="0"/>
                                </a:rPr>
                              </m:ctrlPr>
                            </m:dPr>
                            <m:e>
                              <m:r>
                                <a:rPr lang="de-CH" sz="1600" b="0" i="1" smtClean="0">
                                  <a:latin typeface="Cambria Math" panose="02040503050406030204" pitchFamily="18" charset="0"/>
                                  <a:ea typeface="Cambria Math" panose="02040503050406030204" pitchFamily="18" charset="0"/>
                                </a:rPr>
                                <m:t>1</m:t>
                              </m:r>
                              <m:r>
                                <a:rPr lang="de-CH" sz="1600" i="1">
                                  <a:latin typeface="Cambria Math" panose="02040503050406030204" pitchFamily="18" charset="0"/>
                                  <a:ea typeface="Cambria Math" panose="02040503050406030204" pitchFamily="18" charset="0"/>
                                </a:rPr>
                                <m:t>;</m:t>
                              </m:r>
                              <m:r>
                                <a:rPr lang="de-CH" sz="1600" b="0" i="1" smtClean="0">
                                  <a:latin typeface="Cambria Math" panose="02040503050406030204" pitchFamily="18" charset="0"/>
                                  <a:ea typeface="Cambria Math" panose="02040503050406030204" pitchFamily="18" charset="0"/>
                                </a:rPr>
                                <m:t>4</m:t>
                              </m:r>
                            </m:e>
                          </m:d>
                          <m:r>
                            <a:rPr lang="de-CH" sz="1600" i="1">
                              <a:latin typeface="Cambria Math" panose="02040503050406030204" pitchFamily="18" charset="0"/>
                              <a:ea typeface="Cambria Math" panose="02040503050406030204" pitchFamily="18" charset="0"/>
                            </a:rPr>
                            <m:t>,</m:t>
                          </m:r>
                          <m:r>
                            <a:rPr lang="de-CH" sz="1600" i="1">
                              <a:latin typeface="Cambria Math" panose="02040503050406030204" pitchFamily="18" charset="0"/>
                            </a:rPr>
                            <m:t>𝑐𝑜𝑠𝑡</m:t>
                          </m:r>
                        </m:e>
                        <m:sub>
                          <m:r>
                            <a:rPr lang="de-CH" sz="1600" i="1">
                              <a:latin typeface="Cambria Math" panose="02040503050406030204" pitchFamily="18" charset="0"/>
                            </a:rPr>
                            <m:t>𝑒𝑛𝑒𝑟𝑔𝑦</m:t>
                          </m:r>
                          <m:r>
                            <a:rPr lang="de-CH" sz="1600" i="1">
                              <a:latin typeface="Cambria Math" panose="02040503050406030204" pitchFamily="18" charset="0"/>
                            </a:rPr>
                            <m:t>,</m:t>
                          </m:r>
                          <m:r>
                            <a:rPr lang="de-CH" sz="1600" i="1">
                              <a:latin typeface="Cambria Math" panose="02040503050406030204" pitchFamily="18" charset="0"/>
                            </a:rPr>
                            <m:t>𝑒𝑥𝑝</m:t>
                          </m:r>
                        </m:sub>
                      </m:sSub>
                      <m:d>
                        <m:dPr>
                          <m:ctrlPr>
                            <a:rPr lang="de-CH" sz="1600" i="1">
                              <a:latin typeface="Cambria Math" panose="02040503050406030204" pitchFamily="18" charset="0"/>
                            </a:rPr>
                          </m:ctrlPr>
                        </m:dPr>
                        <m:e>
                          <m:r>
                            <a:rPr lang="de-CH" sz="1600" i="1">
                              <a:latin typeface="Cambria Math" panose="02040503050406030204" pitchFamily="18" charset="0"/>
                            </a:rPr>
                            <m:t>𝑡</m:t>
                          </m:r>
                          <m:r>
                            <a:rPr lang="de-CH" sz="1600" b="0" i="1" smtClean="0">
                              <a:latin typeface="Cambria Math" panose="02040503050406030204" pitchFamily="18" charset="0"/>
                            </a:rPr>
                            <m:t>, </m:t>
                          </m:r>
                          <m:sSub>
                            <m:sSubPr>
                              <m:ctrlPr>
                                <a:rPr lang="de-CH" sz="1600" b="0" i="1" smtClean="0">
                                  <a:latin typeface="Cambria Math" panose="02040503050406030204" pitchFamily="18" charset="0"/>
                                </a:rPr>
                              </m:ctrlPr>
                            </m:sSubPr>
                            <m:e>
                              <m:r>
                                <a:rPr lang="de-CH" sz="1600" b="0" i="1" smtClean="0">
                                  <a:latin typeface="Cambria Math" panose="02040503050406030204" pitchFamily="18" charset="0"/>
                                </a:rPr>
                                <m:t>𝑄</m:t>
                              </m:r>
                            </m:e>
                            <m:sub>
                              <m:r>
                                <a:rPr lang="de-CH" sz="1600" b="0" i="1" smtClean="0">
                                  <a:latin typeface="Cambria Math" panose="02040503050406030204" pitchFamily="18" charset="0"/>
                                </a:rPr>
                                <m:t>𝑖</m:t>
                              </m:r>
                            </m:sub>
                          </m:sSub>
                        </m:e>
                      </m:d>
                      <m:r>
                        <a:rPr lang="de-CH" sz="1600" i="1">
                          <a:latin typeface="Cambria Math" panose="02040503050406030204" pitchFamily="18" charset="0"/>
                        </a:rPr>
                        <m:t>=</m:t>
                      </m:r>
                      <m:d>
                        <m:dPr>
                          <m:begChr m:val="{"/>
                          <m:endChr m:val="}"/>
                          <m:ctrlPr>
                            <a:rPr lang="de-CH" sz="1600" i="1" smtClean="0">
                              <a:latin typeface="Cambria Math" panose="02040503050406030204" pitchFamily="18" charset="0"/>
                            </a:rPr>
                          </m:ctrlPr>
                        </m:dPr>
                        <m:e>
                          <m:m>
                            <m:mPr>
                              <m:mcs>
                                <m:mc>
                                  <m:mcPr>
                                    <m:count m:val="1"/>
                                    <m:mcJc m:val="center"/>
                                  </m:mcPr>
                                </m:mc>
                              </m:mcs>
                              <m:ctrlPr>
                                <a:rPr lang="de-CH" sz="1600" i="1" smtClean="0">
                                  <a:latin typeface="Cambria Math" panose="02040503050406030204" pitchFamily="18" charset="0"/>
                                </a:rPr>
                              </m:ctrlPr>
                            </m:mPr>
                            <m:mr>
                              <m:e>
                                <m:sSub>
                                  <m:sSubPr>
                                    <m:ctrlPr>
                                      <a:rPr lang="de-CH" sz="1600" i="1">
                                        <a:latin typeface="Cambria Math" panose="02040503050406030204" pitchFamily="18" charset="0"/>
                                      </a:rPr>
                                    </m:ctrlPr>
                                  </m:sSubPr>
                                  <m:e>
                                    <m:r>
                                      <a:rPr lang="de-CH" sz="1600" i="1">
                                        <a:latin typeface="Cambria Math" panose="02040503050406030204" pitchFamily="18" charset="0"/>
                                      </a:rPr>
                                      <m:t>𝑃</m:t>
                                    </m:r>
                                  </m:e>
                                  <m:sub>
                                    <m:r>
                                      <a:rPr lang="de-CH" sz="1600" i="1">
                                        <a:latin typeface="Cambria Math" panose="02040503050406030204" pitchFamily="18" charset="0"/>
                                      </a:rPr>
                                      <m:t>𝑖𝑚𝑝</m:t>
                                    </m:r>
                                  </m:sub>
                                </m:sSub>
                                <m:d>
                                  <m:dPr>
                                    <m:ctrlPr>
                                      <a:rPr lang="de-CH" sz="1600" i="1">
                                        <a:latin typeface="Cambria Math" panose="02040503050406030204" pitchFamily="18" charset="0"/>
                                      </a:rPr>
                                    </m:ctrlPr>
                                  </m:dPr>
                                  <m:e>
                                    <m:r>
                                      <a:rPr lang="de-CH" sz="1600" i="1">
                                        <a:latin typeface="Cambria Math" panose="02040503050406030204" pitchFamily="18" charset="0"/>
                                      </a:rPr>
                                      <m:t>𝑡</m:t>
                                    </m:r>
                                  </m:e>
                                </m:d>
                                <m:r>
                                  <a:rPr lang="de-CH" sz="1600" i="1">
                                    <a:latin typeface="Cambria Math" panose="02040503050406030204" pitchFamily="18" charset="0"/>
                                    <a:ea typeface="Cambria Math" panose="02040503050406030204" pitchFamily="18" charset="0"/>
                                  </a:rPr>
                                  <m:t>∙</m:t>
                                </m:r>
                                <m:sSub>
                                  <m:sSubPr>
                                    <m:ctrlPr>
                                      <a:rPr lang="de-CH"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Π</m:t>
                                    </m:r>
                                  </m:e>
                                  <m:sub>
                                    <m:r>
                                      <a:rPr lang="de-CH" sz="1600" i="1">
                                        <a:latin typeface="Cambria Math" panose="02040503050406030204" pitchFamily="18" charset="0"/>
                                        <a:ea typeface="Cambria Math" panose="02040503050406030204" pitchFamily="18" charset="0"/>
                                      </a:rPr>
                                      <m:t>𝑒𝑛𝑒𝑟𝑔𝑦</m:t>
                                    </m:r>
                                    <m:r>
                                      <a:rPr lang="de-CH" sz="1600" i="1">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𝑖𝑚𝑝</m:t>
                                    </m:r>
                                  </m:sub>
                                </m:sSub>
                                <m:d>
                                  <m:dPr>
                                    <m:ctrlPr>
                                      <a:rPr lang="de-CH" sz="1600" i="1">
                                        <a:latin typeface="Cambria Math" panose="02040503050406030204" pitchFamily="18" charset="0"/>
                                        <a:ea typeface="Cambria Math" panose="02040503050406030204" pitchFamily="18" charset="0"/>
                                      </a:rPr>
                                    </m:ctrlPr>
                                  </m:dPr>
                                  <m:e>
                                    <m:sSub>
                                      <m:sSubPr>
                                        <m:ctrlPr>
                                          <a:rPr lang="de-CH" sz="1600" i="1" smtClean="0">
                                            <a:latin typeface="Cambria Math" panose="02040503050406030204" pitchFamily="18" charset="0"/>
                                            <a:ea typeface="Cambria Math" panose="02040503050406030204" pitchFamily="18" charset="0"/>
                                          </a:rPr>
                                        </m:ctrlPr>
                                      </m:sSubPr>
                                      <m:e>
                                        <m:r>
                                          <a:rPr lang="de-CH" sz="1600" b="0" i="1" smtClean="0">
                                            <a:latin typeface="Cambria Math" panose="02040503050406030204" pitchFamily="18" charset="0"/>
                                            <a:ea typeface="Cambria Math" panose="02040503050406030204" pitchFamily="18" charset="0"/>
                                          </a:rPr>
                                          <m:t>𝑄</m:t>
                                        </m:r>
                                      </m:e>
                                      <m:sub>
                                        <m:r>
                                          <a:rPr lang="de-CH" sz="1600" b="0" i="1" smtClean="0">
                                            <a:latin typeface="Cambria Math" panose="02040503050406030204" pitchFamily="18" charset="0"/>
                                            <a:ea typeface="Cambria Math" panose="02040503050406030204" pitchFamily="18" charset="0"/>
                                          </a:rPr>
                                          <m:t>1</m:t>
                                        </m:r>
                                      </m:sub>
                                    </m:sSub>
                                  </m:e>
                                </m:d>
                              </m:e>
                            </m:mr>
                            <m:mr>
                              <m:e>
                                <m:r>
                                  <a:rPr lang="de-CH" sz="1600" i="1" smtClean="0">
                                    <a:latin typeface="Cambria Math" panose="02040503050406030204" pitchFamily="18" charset="0"/>
                                  </a:rPr>
                                  <m:t>⋮</m:t>
                                </m:r>
                              </m:e>
                            </m:mr>
                            <m:mr>
                              <m:e>
                                <m:sSub>
                                  <m:sSubPr>
                                    <m:ctrlPr>
                                      <a:rPr lang="de-CH" sz="1600" i="1">
                                        <a:latin typeface="Cambria Math" panose="02040503050406030204" pitchFamily="18" charset="0"/>
                                      </a:rPr>
                                    </m:ctrlPr>
                                  </m:sSubPr>
                                  <m:e>
                                    <m:r>
                                      <a:rPr lang="de-CH" sz="1600" i="1">
                                        <a:latin typeface="Cambria Math" panose="02040503050406030204" pitchFamily="18" charset="0"/>
                                      </a:rPr>
                                      <m:t>𝑃</m:t>
                                    </m:r>
                                  </m:e>
                                  <m:sub>
                                    <m:r>
                                      <a:rPr lang="de-CH" sz="1600" i="1">
                                        <a:latin typeface="Cambria Math" panose="02040503050406030204" pitchFamily="18" charset="0"/>
                                      </a:rPr>
                                      <m:t>𝑖𝑚𝑝</m:t>
                                    </m:r>
                                  </m:sub>
                                </m:sSub>
                                <m:d>
                                  <m:dPr>
                                    <m:ctrlPr>
                                      <a:rPr lang="de-CH" sz="1600" i="1">
                                        <a:latin typeface="Cambria Math" panose="02040503050406030204" pitchFamily="18" charset="0"/>
                                      </a:rPr>
                                    </m:ctrlPr>
                                  </m:dPr>
                                  <m:e>
                                    <m:r>
                                      <a:rPr lang="de-CH" sz="1600" i="1">
                                        <a:latin typeface="Cambria Math" panose="02040503050406030204" pitchFamily="18" charset="0"/>
                                      </a:rPr>
                                      <m:t>𝑡</m:t>
                                    </m:r>
                                  </m:e>
                                </m:d>
                                <m:r>
                                  <a:rPr lang="de-CH" sz="1600" i="1">
                                    <a:latin typeface="Cambria Math" panose="02040503050406030204" pitchFamily="18" charset="0"/>
                                    <a:ea typeface="Cambria Math" panose="02040503050406030204" pitchFamily="18" charset="0"/>
                                  </a:rPr>
                                  <m:t>∙</m:t>
                                </m:r>
                                <m:sSub>
                                  <m:sSubPr>
                                    <m:ctrlPr>
                                      <a:rPr lang="de-CH"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Π</m:t>
                                    </m:r>
                                  </m:e>
                                  <m:sub>
                                    <m:r>
                                      <a:rPr lang="de-CH" sz="1600" i="1">
                                        <a:latin typeface="Cambria Math" panose="02040503050406030204" pitchFamily="18" charset="0"/>
                                        <a:ea typeface="Cambria Math" panose="02040503050406030204" pitchFamily="18" charset="0"/>
                                      </a:rPr>
                                      <m:t>𝑒𝑛𝑒𝑟𝑔𝑦</m:t>
                                    </m:r>
                                    <m:r>
                                      <a:rPr lang="de-CH" sz="1600" i="1">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𝑖𝑚𝑝</m:t>
                                    </m:r>
                                  </m:sub>
                                </m:sSub>
                                <m:d>
                                  <m:dPr>
                                    <m:ctrlPr>
                                      <a:rPr lang="de-CH" sz="1600" i="1">
                                        <a:latin typeface="Cambria Math" panose="02040503050406030204" pitchFamily="18" charset="0"/>
                                        <a:ea typeface="Cambria Math" panose="02040503050406030204" pitchFamily="18" charset="0"/>
                                      </a:rPr>
                                    </m:ctrlPr>
                                  </m:dPr>
                                  <m:e>
                                    <m:sSub>
                                      <m:sSubPr>
                                        <m:ctrlPr>
                                          <a:rPr lang="de-CH" sz="1600" i="1">
                                            <a:latin typeface="Cambria Math" panose="02040503050406030204" pitchFamily="18" charset="0"/>
                                            <a:ea typeface="Cambria Math" panose="02040503050406030204" pitchFamily="18" charset="0"/>
                                          </a:rPr>
                                        </m:ctrlPr>
                                      </m:sSubPr>
                                      <m:e>
                                        <m:r>
                                          <a:rPr lang="de-CH" sz="1600" i="1">
                                            <a:latin typeface="Cambria Math" panose="02040503050406030204" pitchFamily="18" charset="0"/>
                                            <a:ea typeface="Cambria Math" panose="02040503050406030204" pitchFamily="18" charset="0"/>
                                          </a:rPr>
                                          <m:t>𝑄</m:t>
                                        </m:r>
                                      </m:e>
                                      <m:sub>
                                        <m:r>
                                          <a:rPr lang="de-CH" sz="1600" b="0" i="1" smtClean="0">
                                            <a:latin typeface="Cambria Math" panose="02040503050406030204" pitchFamily="18" charset="0"/>
                                            <a:ea typeface="Cambria Math" panose="02040503050406030204" pitchFamily="18" charset="0"/>
                                          </a:rPr>
                                          <m:t>4</m:t>
                                        </m:r>
                                      </m:sub>
                                    </m:sSub>
                                  </m:e>
                                </m:d>
                              </m:e>
                            </m:mr>
                          </m:m>
                        </m:e>
                      </m:d>
                    </m:oMath>
                  </m:oMathPara>
                </a14:m>
                <a:endParaRPr lang="en-US" dirty="0"/>
              </a:p>
            </p:txBody>
          </p:sp>
        </mc:Choice>
        <mc:Fallback>
          <p:sp>
            <p:nvSpPr>
              <p:cNvPr id="11" name="Rechteck 10"/>
              <p:cNvSpPr>
                <a:spLocks noRot="1" noChangeAspect="1" noMove="1" noResize="1" noEditPoints="1" noAdjustHandles="1" noChangeArrowheads="1" noChangeShapeType="1" noTextEdit="1"/>
              </p:cNvSpPr>
              <p:nvPr/>
            </p:nvSpPr>
            <p:spPr>
              <a:xfrm>
                <a:off x="342616" y="4687590"/>
                <a:ext cx="5891485" cy="87844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hteck 11"/>
              <p:cNvSpPr/>
              <p:nvPr/>
            </p:nvSpPr>
            <p:spPr>
              <a:xfrm>
                <a:off x="342616" y="3083850"/>
                <a:ext cx="7111690" cy="641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brk m:alnAt="7"/>
                        </m:rPr>
                        <a:rPr lang="de-CH" sz="1600" i="1" smtClean="0">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 </m:t>
                      </m:r>
                      <m:r>
                        <a:rPr lang="de-CH" sz="1600" i="1">
                          <a:latin typeface="Cambria Math" panose="02040503050406030204" pitchFamily="18" charset="0"/>
                          <a:ea typeface="Cambria Math" panose="02040503050406030204" pitchFamily="18" charset="0"/>
                        </a:rPr>
                        <m:t>h</m:t>
                      </m:r>
                      <m:r>
                        <a:rPr lang="de-CH" sz="1600" i="1">
                          <a:latin typeface="Cambria Math" panose="02040503050406030204" pitchFamily="18" charset="0"/>
                          <a:ea typeface="Cambria Math" panose="02040503050406030204" pitchFamily="18" charset="0"/>
                        </a:rPr>
                        <m:t>∈</m:t>
                      </m:r>
                      <m:d>
                        <m:dPr>
                          <m:begChr m:val="["/>
                          <m:endChr m:val="]"/>
                          <m:ctrlPr>
                            <a:rPr lang="de-CH" sz="1600" i="1">
                              <a:latin typeface="Cambria Math" panose="02040503050406030204" pitchFamily="18" charset="0"/>
                              <a:ea typeface="Cambria Math" panose="02040503050406030204" pitchFamily="18" charset="0"/>
                            </a:rPr>
                          </m:ctrlPr>
                        </m:dPr>
                        <m:e>
                          <m:r>
                            <a:rPr lang="de-CH" sz="1600" i="1">
                              <a:latin typeface="Cambria Math" panose="02040503050406030204" pitchFamily="18" charset="0"/>
                              <a:ea typeface="Cambria Math" panose="02040503050406030204" pitchFamily="18" charset="0"/>
                            </a:rPr>
                            <m:t>0;23</m:t>
                          </m:r>
                        </m:e>
                      </m:d>
                      <m:r>
                        <a:rPr lang="de-CH" sz="1600" b="0" i="1" smtClean="0">
                          <a:latin typeface="Cambria Math" panose="02040503050406030204" pitchFamily="18" charset="0"/>
                          <a:ea typeface="Cambria Math" panose="02040503050406030204" pitchFamily="18" charset="0"/>
                        </a:rPr>
                        <m:t>, </m:t>
                      </m:r>
                      <m:sSub>
                        <m:sSubPr>
                          <m:ctrlPr>
                            <a:rPr lang="de-CH" sz="1600" i="1" smtClean="0">
                              <a:latin typeface="Cambria Math" panose="02040503050406030204" pitchFamily="18" charset="0"/>
                            </a:rPr>
                          </m:ctrlPr>
                        </m:sSubPr>
                        <m:e>
                          <m:r>
                            <a:rPr lang="de-CH" sz="1600" i="1">
                              <a:latin typeface="Cambria Math" panose="02040503050406030204" pitchFamily="18" charset="0"/>
                            </a:rPr>
                            <m:t>𝑐𝑜𝑠𝑡</m:t>
                          </m:r>
                        </m:e>
                        <m:sub>
                          <m:r>
                            <a:rPr lang="de-CH" sz="1600" i="1">
                              <a:latin typeface="Cambria Math" panose="02040503050406030204" pitchFamily="18" charset="0"/>
                            </a:rPr>
                            <m:t>𝑔𝑟𝑖𝑑𝑢𝑠𝑒</m:t>
                          </m:r>
                        </m:sub>
                      </m:sSub>
                      <m:r>
                        <a:rPr lang="de-CH" sz="1600" b="0" i="1" smtClean="0">
                          <a:latin typeface="Cambria Math" panose="02040503050406030204" pitchFamily="18" charset="0"/>
                        </a:rPr>
                        <m:t>(</m:t>
                      </m:r>
                      <m:r>
                        <a:rPr lang="de-CH" sz="1600" b="0" i="1" smtClean="0">
                          <a:latin typeface="Cambria Math" panose="02040503050406030204" pitchFamily="18" charset="0"/>
                        </a:rPr>
                        <m:t>𝑡</m:t>
                      </m:r>
                      <m:r>
                        <a:rPr lang="de-CH" sz="1600" b="0" i="1" smtClean="0">
                          <a:latin typeface="Cambria Math" panose="02040503050406030204" pitchFamily="18" charset="0"/>
                        </a:rPr>
                        <m:t>,</m:t>
                      </m:r>
                      <m:r>
                        <a:rPr lang="de-CH" sz="1600" b="0" i="1" smtClean="0">
                          <a:latin typeface="Cambria Math" panose="02040503050406030204" pitchFamily="18" charset="0"/>
                        </a:rPr>
                        <m:t>h</m:t>
                      </m:r>
                      <m:r>
                        <a:rPr lang="de-CH" sz="1600" b="0" i="1" smtClean="0">
                          <a:latin typeface="Cambria Math" panose="02040503050406030204" pitchFamily="18" charset="0"/>
                        </a:rPr>
                        <m:t>)= </m:t>
                      </m:r>
                      <m:d>
                        <m:dPr>
                          <m:begChr m:val="{"/>
                          <m:endChr m:val="}"/>
                          <m:ctrlPr>
                            <a:rPr lang="de-CH" sz="1600" b="0" i="1" smtClean="0">
                              <a:latin typeface="Cambria Math" panose="02040503050406030204" pitchFamily="18" charset="0"/>
                            </a:rPr>
                          </m:ctrlPr>
                        </m:dPr>
                        <m:e>
                          <m:m>
                            <m:mPr>
                              <m:mcs>
                                <m:mc>
                                  <m:mcPr>
                                    <m:count m:val="1"/>
                                    <m:mcJc m:val="center"/>
                                  </m:mcPr>
                                </m:mc>
                              </m:mcs>
                              <m:ctrlPr>
                                <a:rPr lang="de-CH" sz="1600" b="0" i="1" smtClean="0">
                                  <a:latin typeface="Cambria Math" panose="02040503050406030204" pitchFamily="18" charset="0"/>
                                </a:rPr>
                              </m:ctrlPr>
                            </m:mPr>
                            <m:mr>
                              <m:e>
                                <m:sSub>
                                  <m:sSubPr>
                                    <m:ctrlPr>
                                      <a:rPr lang="de-CH" sz="1600" i="1">
                                        <a:latin typeface="Cambria Math" panose="02040503050406030204" pitchFamily="18" charset="0"/>
                                      </a:rPr>
                                    </m:ctrlPr>
                                  </m:sSubPr>
                                  <m:e>
                                    <m:r>
                                      <a:rPr lang="de-CH" sz="1600" i="1">
                                        <a:latin typeface="Cambria Math" panose="02040503050406030204" pitchFamily="18" charset="0"/>
                                      </a:rPr>
                                      <m:t>𝑃</m:t>
                                    </m:r>
                                  </m:e>
                                  <m:sub>
                                    <m:r>
                                      <a:rPr lang="de-CH" sz="1600" i="1">
                                        <a:latin typeface="Cambria Math" panose="02040503050406030204" pitchFamily="18" charset="0"/>
                                      </a:rPr>
                                      <m:t>𝑖𝑚𝑝</m:t>
                                    </m:r>
                                  </m:sub>
                                </m:sSub>
                                <m:d>
                                  <m:dPr>
                                    <m:ctrlPr>
                                      <a:rPr lang="de-CH" sz="1600" i="1">
                                        <a:latin typeface="Cambria Math" panose="02040503050406030204" pitchFamily="18" charset="0"/>
                                      </a:rPr>
                                    </m:ctrlPr>
                                  </m:dPr>
                                  <m:e>
                                    <m:r>
                                      <a:rPr lang="de-CH" sz="1600" i="1">
                                        <a:latin typeface="Cambria Math" panose="02040503050406030204" pitchFamily="18" charset="0"/>
                                      </a:rPr>
                                      <m:t>𝑡</m:t>
                                    </m:r>
                                  </m:e>
                                </m:d>
                                <m:r>
                                  <a:rPr lang="de-CH" sz="1600" i="1">
                                    <a:latin typeface="Cambria Math" panose="02040503050406030204" pitchFamily="18" charset="0"/>
                                    <a:ea typeface="Cambria Math" panose="02040503050406030204" pitchFamily="18" charset="0"/>
                                  </a:rPr>
                                  <m:t>∙</m:t>
                                </m:r>
                                <m:sSub>
                                  <m:sSubPr>
                                    <m:ctrlPr>
                                      <a:rPr lang="de-CH"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Π</m:t>
                                    </m:r>
                                  </m:e>
                                  <m:sub>
                                    <m:r>
                                      <a:rPr lang="de-CH" sz="1600" i="1">
                                        <a:latin typeface="Cambria Math" panose="02040503050406030204" pitchFamily="18" charset="0"/>
                                        <a:ea typeface="Cambria Math" panose="02040503050406030204" pitchFamily="18" charset="0"/>
                                      </a:rPr>
                                      <m:t>𝑔𝑟𝑖𝑑𝑢𝑠𝑒</m:t>
                                    </m:r>
                                    <m:r>
                                      <a:rPr lang="de-CH" sz="1600" i="1">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h𝑖𝑔h𝑡𝑎𝑟𝑖𝑓𝑓</m:t>
                                    </m:r>
                                  </m:sub>
                                </m:sSub>
                                <m:r>
                                  <m:rPr>
                                    <m:brk m:alnAt="7"/>
                                  </m:rPr>
                                  <a:rPr lang="de-CH" sz="1600" b="0" i="1" smtClean="0">
                                    <a:latin typeface="Cambria Math" panose="02040503050406030204" pitchFamily="18" charset="0"/>
                                  </a:rPr>
                                  <m:t>,</m:t>
                                </m:r>
                                <m:r>
                                  <a:rPr lang="de-CH" sz="1600" b="0" i="1" smtClean="0">
                                    <a:latin typeface="Cambria Math" panose="02040503050406030204" pitchFamily="18" charset="0"/>
                                  </a:rPr>
                                  <m:t> </m:t>
                                </m:r>
                                <m:r>
                                  <a:rPr lang="de-CH" sz="1600" i="1">
                                    <a:latin typeface="Cambria Math" panose="02040503050406030204" pitchFamily="18" charset="0"/>
                                    <a:ea typeface="Cambria Math" panose="02040503050406030204" pitchFamily="18" charset="0"/>
                                  </a:rPr>
                                  <m:t>𝑖𝑓</m:t>
                                </m:r>
                                <m:r>
                                  <a:rPr lang="de-CH" sz="1600" i="1">
                                    <a:latin typeface="Cambria Math" panose="02040503050406030204" pitchFamily="18" charset="0"/>
                                    <a:ea typeface="Cambria Math" panose="02040503050406030204" pitchFamily="18" charset="0"/>
                                  </a:rPr>
                                  <m:t> 7 ≤</m:t>
                                </m:r>
                                <m:r>
                                  <a:rPr lang="de-CH" sz="1600" i="1">
                                    <a:latin typeface="Cambria Math" panose="02040503050406030204" pitchFamily="18" charset="0"/>
                                    <a:ea typeface="Cambria Math" panose="02040503050406030204" pitchFamily="18" charset="0"/>
                                  </a:rPr>
                                  <m:t>h</m:t>
                                </m:r>
                                <m:r>
                                  <a:rPr lang="de-CH" sz="1600" i="1">
                                    <a:latin typeface="Cambria Math" panose="02040503050406030204" pitchFamily="18" charset="0"/>
                                    <a:ea typeface="Cambria Math" panose="02040503050406030204" pitchFamily="18" charset="0"/>
                                  </a:rPr>
                                  <m:t> &lt;21</m:t>
                                </m:r>
                              </m:e>
                            </m:mr>
                            <m:mr>
                              <m:e>
                                <m:sSub>
                                  <m:sSubPr>
                                    <m:ctrlPr>
                                      <a:rPr lang="de-CH" sz="1600" i="1">
                                        <a:latin typeface="Cambria Math" panose="02040503050406030204" pitchFamily="18" charset="0"/>
                                      </a:rPr>
                                    </m:ctrlPr>
                                  </m:sSubPr>
                                  <m:e>
                                    <m:r>
                                      <a:rPr lang="de-CH" sz="1600" i="1">
                                        <a:latin typeface="Cambria Math" panose="02040503050406030204" pitchFamily="18" charset="0"/>
                                      </a:rPr>
                                      <m:t>𝑃</m:t>
                                    </m:r>
                                  </m:e>
                                  <m:sub>
                                    <m:r>
                                      <a:rPr lang="de-CH" sz="1600" i="1">
                                        <a:latin typeface="Cambria Math" panose="02040503050406030204" pitchFamily="18" charset="0"/>
                                      </a:rPr>
                                      <m:t>𝑖𝑚𝑝</m:t>
                                    </m:r>
                                  </m:sub>
                                </m:sSub>
                                <m:d>
                                  <m:dPr>
                                    <m:ctrlPr>
                                      <a:rPr lang="de-CH" sz="1600" i="1">
                                        <a:latin typeface="Cambria Math" panose="02040503050406030204" pitchFamily="18" charset="0"/>
                                      </a:rPr>
                                    </m:ctrlPr>
                                  </m:dPr>
                                  <m:e>
                                    <m:r>
                                      <a:rPr lang="de-CH" sz="1600" i="1">
                                        <a:latin typeface="Cambria Math" panose="02040503050406030204" pitchFamily="18" charset="0"/>
                                      </a:rPr>
                                      <m:t>𝑡</m:t>
                                    </m:r>
                                  </m:e>
                                </m:d>
                                <m:r>
                                  <a:rPr lang="de-CH" sz="1600" i="1">
                                    <a:latin typeface="Cambria Math" panose="02040503050406030204" pitchFamily="18" charset="0"/>
                                    <a:ea typeface="Cambria Math" panose="02040503050406030204" pitchFamily="18" charset="0"/>
                                  </a:rPr>
                                  <m:t>∙</m:t>
                                </m:r>
                                <m:sSub>
                                  <m:sSubPr>
                                    <m:ctrlPr>
                                      <a:rPr lang="de-CH" sz="1600" i="1">
                                        <a:latin typeface="Cambria Math" panose="02040503050406030204" pitchFamily="18" charset="0"/>
                                        <a:ea typeface="Cambria Math" panose="02040503050406030204" pitchFamily="18" charset="0"/>
                                      </a:rPr>
                                    </m:ctrlPr>
                                  </m:sSubPr>
                                  <m:e>
                                    <m:r>
                                      <m:rPr>
                                        <m:sty m:val="p"/>
                                      </m:rPr>
                                      <a:rPr lang="el-GR" sz="1600" i="1">
                                        <a:latin typeface="Cambria Math" panose="02040503050406030204" pitchFamily="18" charset="0"/>
                                        <a:ea typeface="Cambria Math" panose="02040503050406030204" pitchFamily="18" charset="0"/>
                                      </a:rPr>
                                      <m:t>Π</m:t>
                                    </m:r>
                                  </m:e>
                                  <m:sub>
                                    <m:r>
                                      <a:rPr lang="de-CH" sz="1600" i="1">
                                        <a:latin typeface="Cambria Math" panose="02040503050406030204" pitchFamily="18" charset="0"/>
                                        <a:ea typeface="Cambria Math" panose="02040503050406030204" pitchFamily="18" charset="0"/>
                                      </a:rPr>
                                      <m:t>𝑔𝑟𝑖𝑑𝑢𝑠𝑒</m:t>
                                    </m:r>
                                    <m:r>
                                      <a:rPr lang="de-CH" sz="1600" i="1">
                                        <a:latin typeface="Cambria Math" panose="02040503050406030204" pitchFamily="18" charset="0"/>
                                        <a:ea typeface="Cambria Math" panose="02040503050406030204" pitchFamily="18" charset="0"/>
                                      </a:rPr>
                                      <m:t>,</m:t>
                                    </m:r>
                                    <m:r>
                                      <a:rPr lang="de-CH" sz="1600" i="1">
                                        <a:latin typeface="Cambria Math" panose="02040503050406030204" pitchFamily="18" charset="0"/>
                                        <a:ea typeface="Cambria Math" panose="02040503050406030204" pitchFamily="18" charset="0"/>
                                      </a:rPr>
                                      <m:t>𝑙𝑜𝑤𝑡𝑎𝑟𝑖𝑓𝑓</m:t>
                                    </m:r>
                                  </m:sub>
                                </m:sSub>
                                <m:r>
                                  <m:rPr>
                                    <m:brk m:alnAt="7"/>
                                  </m:rPr>
                                  <a:rPr lang="de-CH" sz="1600" i="1">
                                    <a:latin typeface="Cambria Math" panose="02040503050406030204" pitchFamily="18" charset="0"/>
                                  </a:rPr>
                                  <m:t>,</m:t>
                                </m:r>
                                <m:r>
                                  <a:rPr lang="de-CH" sz="1600" i="1">
                                    <a:latin typeface="Cambria Math" panose="02040503050406030204" pitchFamily="18" charset="0"/>
                                  </a:rPr>
                                  <m:t> </m:t>
                                </m:r>
                                <m:r>
                                  <a:rPr lang="de-CH" sz="1600" i="1">
                                    <a:latin typeface="Cambria Math" panose="02040503050406030204" pitchFamily="18" charset="0"/>
                                    <a:ea typeface="Cambria Math" panose="02040503050406030204" pitchFamily="18" charset="0"/>
                                  </a:rPr>
                                  <m:t>𝑖𝑓</m:t>
                                </m:r>
                                <m:r>
                                  <a:rPr lang="de-CH" sz="1600" i="1">
                                    <a:latin typeface="Cambria Math" panose="02040503050406030204" pitchFamily="18" charset="0"/>
                                    <a:ea typeface="Cambria Math" panose="02040503050406030204" pitchFamily="18" charset="0"/>
                                  </a:rPr>
                                  <m:t> 21 ≤</m:t>
                                </m:r>
                                <m:r>
                                  <a:rPr lang="de-CH" sz="1600" i="1">
                                    <a:latin typeface="Cambria Math" panose="02040503050406030204" pitchFamily="18" charset="0"/>
                                    <a:ea typeface="Cambria Math" panose="02040503050406030204" pitchFamily="18" charset="0"/>
                                  </a:rPr>
                                  <m:t>h</m:t>
                                </m:r>
                                <m:r>
                                  <a:rPr lang="de-CH" sz="1600" i="1">
                                    <a:latin typeface="Cambria Math" panose="02040503050406030204" pitchFamily="18" charset="0"/>
                                    <a:ea typeface="Cambria Math" panose="02040503050406030204" pitchFamily="18" charset="0"/>
                                  </a:rPr>
                                  <m:t> &lt;7</m:t>
                                </m:r>
                              </m:e>
                            </m:mr>
                          </m:m>
                        </m:e>
                      </m:d>
                    </m:oMath>
                  </m:oMathPara>
                </a14:m>
                <a:endParaRPr lang="en-US" dirty="0"/>
              </a:p>
            </p:txBody>
          </p:sp>
        </mc:Choice>
        <mc:Fallback>
          <p:sp>
            <p:nvSpPr>
              <p:cNvPr id="12" name="Rechteck 11"/>
              <p:cNvSpPr>
                <a:spLocks noRot="1" noChangeAspect="1" noMove="1" noResize="1" noEditPoints="1" noAdjustHandles="1" noChangeArrowheads="1" noChangeShapeType="1" noTextEdit="1"/>
              </p:cNvSpPr>
              <p:nvPr/>
            </p:nvSpPr>
            <p:spPr>
              <a:xfrm>
                <a:off x="342616" y="3083850"/>
                <a:ext cx="7111690" cy="64158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hteck 12"/>
              <p:cNvSpPr/>
              <p:nvPr/>
            </p:nvSpPr>
            <p:spPr>
              <a:xfrm>
                <a:off x="342616" y="4011139"/>
                <a:ext cx="5026504" cy="5960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CH" sz="1600" i="1" smtClean="0">
                              <a:latin typeface="Cambria Math" panose="02040503050406030204" pitchFamily="18" charset="0"/>
                            </a:rPr>
                          </m:ctrlPr>
                        </m:sSubPr>
                        <m:e>
                          <m:r>
                            <a:rPr lang="de-CH" sz="1600" i="1">
                              <a:latin typeface="Cambria Math" panose="02040503050406030204" pitchFamily="18" charset="0"/>
                            </a:rPr>
                            <m:t>𝑐𝑜𝑠𝑡</m:t>
                          </m:r>
                        </m:e>
                        <m:sub>
                          <m:r>
                            <a:rPr lang="de-CH" sz="1600" i="1">
                              <a:latin typeface="Cambria Math" panose="02040503050406030204" pitchFamily="18" charset="0"/>
                            </a:rPr>
                            <m:t>𝑝𝑒𝑎𝑘</m:t>
                          </m:r>
                          <m:r>
                            <a:rPr lang="de-CH" sz="1600" i="1">
                              <a:latin typeface="Cambria Math" panose="02040503050406030204" pitchFamily="18" charset="0"/>
                            </a:rPr>
                            <m:t>,</m:t>
                          </m:r>
                          <m:r>
                            <a:rPr lang="de-CH" sz="1600" i="1">
                              <a:latin typeface="Cambria Math" panose="02040503050406030204" pitchFamily="18" charset="0"/>
                            </a:rPr>
                            <m:t>𝑖𝑚𝑝</m:t>
                          </m:r>
                        </m:sub>
                      </m:sSub>
                      <m:d>
                        <m:dPr>
                          <m:ctrlPr>
                            <a:rPr lang="de-CH" sz="1600" i="1">
                              <a:latin typeface="Cambria Math" panose="02040503050406030204" pitchFamily="18" charset="0"/>
                            </a:rPr>
                          </m:ctrlPr>
                        </m:dPr>
                        <m:e>
                          <m:r>
                            <a:rPr lang="de-CH" sz="1600" i="1">
                              <a:latin typeface="Cambria Math" panose="02040503050406030204" pitchFamily="18" charset="0"/>
                            </a:rPr>
                            <m:t>𝑡</m:t>
                          </m:r>
                        </m:e>
                      </m:d>
                      <m:r>
                        <a:rPr lang="de-CH" sz="1600" b="0" i="1" smtClean="0">
                          <a:latin typeface="Cambria Math" panose="02040503050406030204" pitchFamily="18" charset="0"/>
                        </a:rPr>
                        <m:t>=</m:t>
                      </m:r>
                      <m:nary>
                        <m:naryPr>
                          <m:chr m:val="∑"/>
                          <m:limLoc m:val="subSup"/>
                          <m:ctrlPr>
                            <a:rPr lang="de-CH" sz="1600" b="0" i="1" smtClean="0">
                              <a:latin typeface="Cambria Math" panose="02040503050406030204" pitchFamily="18" charset="0"/>
                            </a:rPr>
                          </m:ctrlPr>
                        </m:naryPr>
                        <m:sub>
                          <m:r>
                            <m:rPr>
                              <m:brk m:alnAt="25"/>
                            </m:rPr>
                            <a:rPr lang="de-CH" sz="1600" b="0" i="1" smtClean="0">
                              <a:latin typeface="Cambria Math" panose="02040503050406030204" pitchFamily="18" charset="0"/>
                            </a:rPr>
                            <m:t>𝑚</m:t>
                          </m:r>
                          <m:r>
                            <a:rPr lang="de-CH" sz="1600" b="0" i="1" smtClean="0">
                              <a:latin typeface="Cambria Math" panose="02040503050406030204" pitchFamily="18" charset="0"/>
                            </a:rPr>
                            <m:t>=1</m:t>
                          </m:r>
                        </m:sub>
                        <m:sup>
                          <m:r>
                            <a:rPr lang="de-CH" sz="1600" b="0" i="1" smtClean="0">
                              <a:latin typeface="Cambria Math" panose="02040503050406030204" pitchFamily="18" charset="0"/>
                            </a:rPr>
                            <m:t>12</m:t>
                          </m:r>
                        </m:sup>
                        <m:e>
                          <m:sSub>
                            <m:sSubPr>
                              <m:ctrlPr>
                                <a:rPr lang="de-CH" sz="1600" i="1">
                                  <a:latin typeface="Cambria Math" panose="02040503050406030204" pitchFamily="18" charset="0"/>
                                </a:rPr>
                              </m:ctrlPr>
                            </m:sSubPr>
                            <m:e>
                              <m:r>
                                <a:rPr lang="de-CH" sz="1600" i="1">
                                  <a:latin typeface="Cambria Math" panose="02040503050406030204" pitchFamily="18" charset="0"/>
                                </a:rPr>
                                <m:t>𝑃</m:t>
                              </m:r>
                            </m:e>
                            <m:sub>
                              <m:r>
                                <a:rPr lang="de-CH" sz="1600" i="1">
                                  <a:latin typeface="Cambria Math" panose="02040503050406030204" pitchFamily="18" charset="0"/>
                                </a:rPr>
                                <m:t>𝑖𝑚𝑝</m:t>
                              </m:r>
                              <m:r>
                                <a:rPr lang="de-CH" sz="1600" i="1">
                                  <a:latin typeface="Cambria Math" panose="02040503050406030204" pitchFamily="18" charset="0"/>
                                </a:rPr>
                                <m:t>,</m:t>
                              </m:r>
                              <m:r>
                                <a:rPr lang="de-CH" sz="1600" i="1">
                                  <a:latin typeface="Cambria Math" panose="02040503050406030204" pitchFamily="18" charset="0"/>
                                </a:rPr>
                                <m:t>𝑚𝑎𝑥</m:t>
                              </m:r>
                            </m:sub>
                          </m:sSub>
                          <m:d>
                            <m:dPr>
                              <m:ctrlPr>
                                <a:rPr lang="de-CH" sz="1600" i="1">
                                  <a:latin typeface="Cambria Math" panose="02040503050406030204" pitchFamily="18" charset="0"/>
                                </a:rPr>
                              </m:ctrlPr>
                            </m:dPr>
                            <m:e>
                              <m:r>
                                <a:rPr lang="de-CH" sz="1600" i="1">
                                  <a:latin typeface="Cambria Math" panose="02040503050406030204" pitchFamily="18" charset="0"/>
                                </a:rPr>
                                <m:t>𝑚</m:t>
                              </m:r>
                            </m:e>
                          </m:d>
                          <m:r>
                            <a:rPr lang="de-CH" sz="1600" b="0" i="1" smtClean="0">
                              <a:latin typeface="Cambria Math" panose="02040503050406030204" pitchFamily="18" charset="0"/>
                            </a:rPr>
                            <m:t> </m:t>
                          </m:r>
                          <m:r>
                            <a:rPr lang="de-CH" sz="1600" b="0" i="1" smtClean="0">
                              <a:latin typeface="Cambria Math" panose="02040503050406030204" pitchFamily="18" charset="0"/>
                              <a:ea typeface="Cambria Math" panose="02040503050406030204" pitchFamily="18" charset="0"/>
                            </a:rPr>
                            <m:t>∙</m:t>
                          </m:r>
                          <m:sSub>
                            <m:sSubPr>
                              <m:ctrlPr>
                                <a:rPr lang="de-CH" sz="1600" i="1" smtClean="0">
                                  <a:solidFill>
                                    <a:srgbClr val="FF0000"/>
                                  </a:solidFill>
                                  <a:latin typeface="Cambria Math" panose="02040503050406030204" pitchFamily="18" charset="0"/>
                                  <a:ea typeface="Cambria Math" panose="02040503050406030204" pitchFamily="18" charset="0"/>
                                </a:rPr>
                              </m:ctrlPr>
                            </m:sSubPr>
                            <m:e>
                              <m:r>
                                <m:rPr>
                                  <m:sty m:val="p"/>
                                </m:rPr>
                                <a:rPr lang="el-GR" sz="1600" i="1">
                                  <a:solidFill>
                                    <a:srgbClr val="FF0000"/>
                                  </a:solidFill>
                                  <a:latin typeface="Cambria Math" panose="02040503050406030204" pitchFamily="18" charset="0"/>
                                  <a:ea typeface="Cambria Math" panose="02040503050406030204" pitchFamily="18" charset="0"/>
                                </a:rPr>
                                <m:t>Π</m:t>
                              </m:r>
                            </m:e>
                            <m:sub>
                              <m:r>
                                <a:rPr lang="de-CH" sz="1600" b="0" i="1" smtClean="0">
                                  <a:solidFill>
                                    <a:srgbClr val="FF0000"/>
                                  </a:solidFill>
                                  <a:latin typeface="Cambria Math" panose="02040503050406030204" pitchFamily="18" charset="0"/>
                                  <a:ea typeface="Cambria Math" panose="02040503050406030204" pitchFamily="18" charset="0"/>
                                </a:rPr>
                                <m:t>𝑖𝑚𝑝</m:t>
                              </m:r>
                              <m:r>
                                <a:rPr lang="de-CH" sz="1600" b="0" i="1" smtClean="0">
                                  <a:solidFill>
                                    <a:srgbClr val="FF0000"/>
                                  </a:solidFill>
                                  <a:latin typeface="Cambria Math" panose="02040503050406030204" pitchFamily="18" charset="0"/>
                                  <a:ea typeface="Cambria Math" panose="02040503050406030204" pitchFamily="18" charset="0"/>
                                </a:rPr>
                                <m:t>,</m:t>
                              </m:r>
                              <m:r>
                                <a:rPr lang="de-CH" sz="1600" b="0" i="1" smtClean="0">
                                  <a:solidFill>
                                    <a:srgbClr val="FF0000"/>
                                  </a:solidFill>
                                  <a:latin typeface="Cambria Math" panose="02040503050406030204" pitchFamily="18" charset="0"/>
                                  <a:ea typeface="Cambria Math" panose="02040503050406030204" pitchFamily="18" charset="0"/>
                                </a:rPr>
                                <m:t>𝑝𝑒𝑎𝑘</m:t>
                              </m:r>
                            </m:sub>
                          </m:sSub>
                          <m:r>
                            <a:rPr lang="de-CH" sz="1600" b="0" i="1" smtClean="0">
                              <a:solidFill>
                                <a:srgbClr val="FF0000"/>
                              </a:solidFill>
                              <a:latin typeface="Cambria Math" panose="02040503050406030204" pitchFamily="18" charset="0"/>
                              <a:ea typeface="Cambria Math" panose="02040503050406030204" pitchFamily="18" charset="0"/>
                            </a:rPr>
                            <m:t>(</m:t>
                          </m:r>
                          <m:r>
                            <a:rPr lang="de-CH" sz="1600" b="0" i="1" smtClean="0">
                              <a:solidFill>
                                <a:srgbClr val="FF0000"/>
                              </a:solidFill>
                              <a:latin typeface="Cambria Math" panose="02040503050406030204" pitchFamily="18" charset="0"/>
                              <a:ea typeface="Cambria Math" panose="02040503050406030204" pitchFamily="18" charset="0"/>
                            </a:rPr>
                            <m:t>𝐵𝐷</m:t>
                          </m:r>
                          <m:r>
                            <a:rPr lang="de-CH" sz="1600" b="0" i="1" smtClean="0">
                              <a:solidFill>
                                <a:srgbClr val="FF0000"/>
                              </a:solidFill>
                              <a:latin typeface="Cambria Math" panose="02040503050406030204" pitchFamily="18" charset="0"/>
                              <a:ea typeface="Cambria Math" panose="02040503050406030204" pitchFamily="18" charset="0"/>
                            </a:rPr>
                            <m:t>)</m:t>
                          </m:r>
                        </m:e>
                      </m:nary>
                    </m:oMath>
                  </m:oMathPara>
                </a14:m>
                <a:endParaRPr lang="en-US" dirty="0"/>
              </a:p>
            </p:txBody>
          </p:sp>
        </mc:Choice>
        <mc:Fallback>
          <p:sp>
            <p:nvSpPr>
              <p:cNvPr id="13" name="Rechteck 12"/>
              <p:cNvSpPr>
                <a:spLocks noRot="1" noChangeAspect="1" noMove="1" noResize="1" noEditPoints="1" noAdjustHandles="1" noChangeArrowheads="1" noChangeShapeType="1" noTextEdit="1"/>
              </p:cNvSpPr>
              <p:nvPr/>
            </p:nvSpPr>
            <p:spPr>
              <a:xfrm>
                <a:off x="342616" y="4011139"/>
                <a:ext cx="5026504" cy="59606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401933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6D5A3C0-7A2F-4A62-9057-882FB8F5659A}" type="datetime1">
              <a:rPr lang="de-CH" smtClean="0"/>
              <a:pPr/>
              <a:t>13.05.2024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24</a:t>
            </a:fld>
            <a:endParaRPr lang="de-CH" dirty="0"/>
          </a:p>
        </p:txBody>
      </p:sp>
      <p:sp>
        <p:nvSpPr>
          <p:cNvPr id="7" name="Fußzeilenplatzhalter 6"/>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8" name="Titel 1">
            <a:extLst>
              <a:ext uri="{FF2B5EF4-FFF2-40B4-BE49-F238E27FC236}">
                <a16:creationId xmlns:a16="http://schemas.microsoft.com/office/drawing/2014/main" id="{A7CA13FE-7A13-4ED3-8196-74CAF963149C}"/>
              </a:ext>
            </a:extLst>
          </p:cNvPr>
          <p:cNvSpPr>
            <a:spLocks noGrp="1"/>
          </p:cNvSpPr>
          <p:nvPr>
            <p:ph type="title"/>
          </p:nvPr>
        </p:nvSpPr>
        <p:spPr>
          <a:xfrm>
            <a:off x="731837" y="260351"/>
            <a:ext cx="10728325" cy="900000"/>
          </a:xfrm>
        </p:spPr>
        <p:txBody>
          <a:bodyPr/>
          <a:lstStyle/>
          <a:p>
            <a:r>
              <a:rPr lang="en-US" dirty="0" smtClean="0"/>
              <a:t>Electricity Prices</a:t>
            </a:r>
            <a:endParaRPr lang="en-US" dirty="0"/>
          </a:p>
        </p:txBody>
      </p:sp>
      <p:sp>
        <p:nvSpPr>
          <p:cNvPr id="9" name="Rechteck 8"/>
          <p:cNvSpPr/>
          <p:nvPr/>
        </p:nvSpPr>
        <p:spPr>
          <a:xfrm>
            <a:off x="713362" y="1160351"/>
            <a:ext cx="5382637" cy="1600438"/>
          </a:xfrm>
          <a:prstGeom prst="rect">
            <a:avLst/>
          </a:prstGeom>
        </p:spPr>
        <p:txBody>
          <a:bodyPr wrap="square">
            <a:spAutoFit/>
          </a:bodyPr>
          <a:lstStyle/>
          <a:p>
            <a:r>
              <a:rPr lang="en-US" sz="1600" b="1" dirty="0" smtClean="0">
                <a:latin typeface="Segoe UI" panose="020B0502040204020203" pitchFamily="34" charset="0"/>
                <a:cs typeface="Segoe UI" panose="020B0502040204020203" pitchFamily="34" charset="0"/>
              </a:rPr>
              <a:t>Price information for key account </a:t>
            </a:r>
            <a:r>
              <a:rPr lang="en-US" sz="1600" b="1" dirty="0">
                <a:latin typeface="Segoe UI" panose="020B0502040204020203" pitchFamily="34" charset="0"/>
                <a:cs typeface="Segoe UI" panose="020B0502040204020203" pitchFamily="34" charset="0"/>
              </a:rPr>
              <a:t>and industrial customers: </a:t>
            </a:r>
            <a:endParaRPr lang="en-US" sz="1600" b="1"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latin typeface="Segoe UI" panose="020B0502040204020203" pitchFamily="34" charset="0"/>
                <a:cs typeface="Segoe UI" panose="020B0502040204020203" pitchFamily="34" charset="0"/>
              </a:rPr>
              <a:t>For </a:t>
            </a:r>
            <a:r>
              <a:rPr lang="en-US" sz="1600" dirty="0">
                <a:latin typeface="Segoe UI" panose="020B0502040204020203" pitchFamily="34" charset="0"/>
                <a:cs typeface="Segoe UI" panose="020B0502040204020203" pitchFamily="34" charset="0"/>
              </a:rPr>
              <a:t>customers in the basic supply with a delivery point at low voltage </a:t>
            </a:r>
            <a:r>
              <a:rPr lang="en-US" sz="1600" dirty="0" smtClean="0">
                <a:latin typeface="Segoe UI" panose="020B0502040204020203" pitchFamily="34" charset="0"/>
                <a:cs typeface="Segoe UI" panose="020B0502040204020203" pitchFamily="34" charset="0"/>
              </a:rPr>
              <a:t>and an </a:t>
            </a:r>
            <a:r>
              <a:rPr lang="en-US" sz="1600" dirty="0">
                <a:latin typeface="Segoe UI" panose="020B0502040204020203" pitchFamily="34" charset="0"/>
                <a:cs typeface="Segoe UI" panose="020B0502040204020203" pitchFamily="34" charset="0"/>
              </a:rPr>
              <a:t>annual electricity consumption of over 50,000 kWh. </a:t>
            </a:r>
            <a:endParaRPr lang="en-US" sz="1600" dirty="0" smtClean="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600" dirty="0" smtClean="0">
                <a:latin typeface="Segoe UI" panose="020B0502040204020203" pitchFamily="34" charset="0"/>
                <a:cs typeface="Segoe UI" panose="020B0502040204020203" pitchFamily="34" charset="0"/>
              </a:rPr>
              <a:t>Prices </a:t>
            </a:r>
            <a:r>
              <a:rPr lang="en-US" sz="1600" dirty="0">
                <a:latin typeface="Segoe UI" panose="020B0502040204020203" pitchFamily="34" charset="0"/>
                <a:cs typeface="Segoe UI" panose="020B0502040204020203" pitchFamily="34" charset="0"/>
              </a:rPr>
              <a:t>valid from January 1, 2024</a:t>
            </a:r>
          </a:p>
        </p:txBody>
      </p:sp>
      <p:pic>
        <p:nvPicPr>
          <p:cNvPr id="10" name="Grafik 9"/>
          <p:cNvPicPr>
            <a:picLocks noChangeAspect="1"/>
          </p:cNvPicPr>
          <p:nvPr/>
        </p:nvPicPr>
        <p:blipFill>
          <a:blip r:embed="rId2"/>
          <a:stretch>
            <a:fillRect/>
          </a:stretch>
        </p:blipFill>
        <p:spPr>
          <a:xfrm>
            <a:off x="6605113" y="1160351"/>
            <a:ext cx="5479795" cy="4385305"/>
          </a:xfrm>
          <a:prstGeom prst="rect">
            <a:avLst/>
          </a:prstGeom>
        </p:spPr>
      </p:pic>
      <p:graphicFrame>
        <p:nvGraphicFramePr>
          <p:cNvPr id="11" name="Diagramm 10"/>
          <p:cNvGraphicFramePr/>
          <p:nvPr>
            <p:extLst>
              <p:ext uri="{D42A27DB-BD31-4B8C-83A1-F6EECF244321}">
                <p14:modId xmlns:p14="http://schemas.microsoft.com/office/powerpoint/2010/main" val="2421137231"/>
              </p:ext>
            </p:extLst>
          </p:nvPr>
        </p:nvGraphicFramePr>
        <p:xfrm>
          <a:off x="525590" y="2914677"/>
          <a:ext cx="5961707" cy="2839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hteck 11"/>
          <p:cNvSpPr/>
          <p:nvPr/>
        </p:nvSpPr>
        <p:spPr>
          <a:xfrm>
            <a:off x="525588" y="3584912"/>
            <a:ext cx="2545067" cy="2228942"/>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eschweifte Klammer rechts 12"/>
          <p:cNvSpPr/>
          <p:nvPr/>
        </p:nvSpPr>
        <p:spPr>
          <a:xfrm rot="5400000">
            <a:off x="1725634" y="4646812"/>
            <a:ext cx="194400" cy="2594491"/>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hteck 13"/>
          <p:cNvSpPr/>
          <p:nvPr/>
        </p:nvSpPr>
        <p:spPr>
          <a:xfrm>
            <a:off x="525590" y="6102245"/>
            <a:ext cx="4677033" cy="32246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Most studies only consider this part of the electricity price</a:t>
            </a:r>
            <a:endParaRPr lang="en-US" sz="1400" dirty="0">
              <a:solidFill>
                <a:schemeClr val="tx1"/>
              </a:solidFill>
            </a:endParaRPr>
          </a:p>
        </p:txBody>
      </p:sp>
    </p:spTree>
    <p:extLst>
      <p:ext uri="{BB962C8B-B14F-4D97-AF65-F5344CB8AC3E}">
        <p14:creationId xmlns:p14="http://schemas.microsoft.com/office/powerpoint/2010/main" val="40581578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6D5A3C0-7A2F-4A62-9057-882FB8F5659A}" type="datetime1">
              <a:rPr lang="de-CH" smtClean="0"/>
              <a:pPr/>
              <a:t>13.05.2024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25</a:t>
            </a:fld>
            <a:endParaRPr lang="de-CH" dirty="0"/>
          </a:p>
        </p:txBody>
      </p:sp>
      <p:sp>
        <p:nvSpPr>
          <p:cNvPr id="7" name="Fußzeilenplatzhalter 6"/>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8" name="Titel 1">
            <a:extLst>
              <a:ext uri="{FF2B5EF4-FFF2-40B4-BE49-F238E27FC236}">
                <a16:creationId xmlns:a16="http://schemas.microsoft.com/office/drawing/2014/main" id="{41DF9D96-1AFA-40BA-BAE5-8D745FEC2462}"/>
              </a:ext>
            </a:extLst>
          </p:cNvPr>
          <p:cNvSpPr>
            <a:spLocks noGrp="1"/>
          </p:cNvSpPr>
          <p:nvPr>
            <p:ph type="title"/>
          </p:nvPr>
        </p:nvSpPr>
        <p:spPr>
          <a:xfrm>
            <a:off x="731837" y="260351"/>
            <a:ext cx="10728325" cy="900000"/>
          </a:xfrm>
        </p:spPr>
        <p:txBody>
          <a:bodyPr/>
          <a:lstStyle/>
          <a:p>
            <a:r>
              <a:rPr lang="en-US" dirty="0" smtClean="0"/>
              <a:t>MILP Formulation: Constraints</a:t>
            </a:r>
            <a:endParaRPr lang="en-US" dirty="0"/>
          </a:p>
        </p:txBody>
      </p:sp>
      <mc:AlternateContent xmlns:mc="http://schemas.openxmlformats.org/markup-compatibility/2006">
        <mc:Choice xmlns:a14="http://schemas.microsoft.com/office/drawing/2010/main" Requires="a14">
          <p:sp>
            <p:nvSpPr>
              <p:cNvPr id="9" name="Inhaltsplatzhalter 2">
                <a:extLst>
                  <a:ext uri="{FF2B5EF4-FFF2-40B4-BE49-F238E27FC236}">
                    <a16:creationId xmlns:a16="http://schemas.microsoft.com/office/drawing/2014/main" id="{5D30C9CD-6F3E-4243-AF8B-598CBE0FFE30}"/>
                  </a:ext>
                </a:extLst>
              </p:cNvPr>
              <p:cNvSpPr>
                <a:spLocks noGrp="1"/>
              </p:cNvSpPr>
              <p:nvPr>
                <p:ph idx="1"/>
              </p:nvPr>
            </p:nvSpPr>
            <p:spPr>
              <a:xfrm>
                <a:off x="731837" y="1160351"/>
                <a:ext cx="10728325" cy="1249408"/>
              </a:xfrm>
            </p:spPr>
            <p:txBody>
              <a:bodyPr/>
              <a:lstStyle/>
              <a:p>
                <a:pPr marL="0" indent="-1463">
                  <a:buNone/>
                </a:pPr>
                <a:r>
                  <a:rPr lang="en-US" dirty="0" smtClean="0"/>
                  <a:t>Storage constraint:</a:t>
                </a:r>
              </a:p>
              <a:p>
                <a:pPr marL="0" indent="-1463">
                  <a:buNone/>
                </a:pPr>
                <a:endParaRPr lang="en-US" dirty="0" smtClean="0"/>
              </a:p>
              <a:p>
                <a:pPr marL="0" indent="-1463" algn="ctr">
                  <a:buNone/>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de-CH" i="1">
                              <a:solidFill>
                                <a:schemeClr val="tx1"/>
                              </a:solidFill>
                              <a:latin typeface="Cambria Math" panose="02040503050406030204" pitchFamily="18" charset="0"/>
                            </a:rPr>
                            <m:t>𝐸</m:t>
                          </m:r>
                        </m:e>
                        <m:sub>
                          <m:r>
                            <a:rPr lang="de-CH" i="1">
                              <a:solidFill>
                                <a:schemeClr val="tx1"/>
                              </a:solidFill>
                              <a:latin typeface="Cambria Math" panose="02040503050406030204" pitchFamily="18" charset="0"/>
                            </a:rPr>
                            <m:t>𝑇𝐴𝑁𝐾</m:t>
                          </m:r>
                        </m:sub>
                      </m:sSub>
                      <m:d>
                        <m:dPr>
                          <m:ctrlPr>
                            <a:rPr lang="de-CH" i="1">
                              <a:solidFill>
                                <a:schemeClr val="tx1"/>
                              </a:solidFill>
                              <a:latin typeface="Cambria Math" panose="02040503050406030204" pitchFamily="18" charset="0"/>
                            </a:rPr>
                          </m:ctrlPr>
                        </m:dPr>
                        <m:e>
                          <m:r>
                            <a:rPr lang="de-CH" i="1">
                              <a:solidFill>
                                <a:schemeClr val="tx1"/>
                              </a:solidFill>
                              <a:latin typeface="Cambria Math" panose="02040503050406030204" pitchFamily="18" charset="0"/>
                            </a:rPr>
                            <m:t>𝑡</m:t>
                          </m:r>
                        </m:e>
                      </m:d>
                      <m:r>
                        <a:rPr lang="de-CH" i="1">
                          <a:solidFill>
                            <a:schemeClr val="tx1"/>
                          </a:solidFill>
                          <a:latin typeface="Cambria Math" panose="02040503050406030204" pitchFamily="18" charset="0"/>
                        </a:rPr>
                        <m:t>=</m:t>
                      </m:r>
                      <m:sSub>
                        <m:sSubPr>
                          <m:ctrlPr>
                            <a:rPr lang="de-CH" i="1">
                              <a:solidFill>
                                <a:schemeClr val="tx1"/>
                              </a:solidFill>
                              <a:latin typeface="Cambria Math" panose="02040503050406030204" pitchFamily="18" charset="0"/>
                            </a:rPr>
                          </m:ctrlPr>
                        </m:sSubPr>
                        <m:e>
                          <m:r>
                            <a:rPr lang="de-CH" i="1">
                              <a:solidFill>
                                <a:schemeClr val="tx1"/>
                              </a:solidFill>
                              <a:latin typeface="Cambria Math" panose="02040503050406030204" pitchFamily="18" charset="0"/>
                            </a:rPr>
                            <m:t>𝐸</m:t>
                          </m:r>
                        </m:e>
                        <m:sub>
                          <m:r>
                            <a:rPr lang="de-CH" b="0" i="1" smtClean="0">
                              <a:solidFill>
                                <a:schemeClr val="tx1"/>
                              </a:solidFill>
                              <a:latin typeface="Cambria Math" panose="02040503050406030204" pitchFamily="18" charset="0"/>
                            </a:rPr>
                            <m:t>𝑇𝐴𝑁𝐾</m:t>
                          </m:r>
                        </m:sub>
                      </m:sSub>
                      <m:d>
                        <m:dPr>
                          <m:ctrlPr>
                            <a:rPr lang="de-CH" i="1">
                              <a:solidFill>
                                <a:schemeClr val="tx1"/>
                              </a:solidFill>
                              <a:latin typeface="Cambria Math" panose="02040503050406030204" pitchFamily="18" charset="0"/>
                            </a:rPr>
                          </m:ctrlPr>
                        </m:dPr>
                        <m:e>
                          <m:r>
                            <a:rPr lang="de-CH" i="1">
                              <a:solidFill>
                                <a:schemeClr val="tx1"/>
                              </a:solidFill>
                              <a:latin typeface="Cambria Math" panose="02040503050406030204" pitchFamily="18" charset="0"/>
                            </a:rPr>
                            <m:t>𝑡</m:t>
                          </m:r>
                          <m:r>
                            <a:rPr lang="de-CH" i="1">
                              <a:solidFill>
                                <a:schemeClr val="tx1"/>
                              </a:solidFill>
                              <a:latin typeface="Cambria Math" panose="02040503050406030204" pitchFamily="18" charset="0"/>
                            </a:rPr>
                            <m:t>−1</m:t>
                          </m:r>
                        </m:e>
                      </m:d>
                      <m:r>
                        <a:rPr lang="de-CH" i="1">
                          <a:solidFill>
                            <a:schemeClr val="tx1"/>
                          </a:solidFill>
                          <a:latin typeface="Cambria Math" panose="02040503050406030204" pitchFamily="18" charset="0"/>
                        </a:rPr>
                        <m:t>+ </m:t>
                      </m:r>
                      <m:sSub>
                        <m:sSubPr>
                          <m:ctrlPr>
                            <a:rPr lang="de-CH" i="1">
                              <a:solidFill>
                                <a:schemeClr val="tx1"/>
                              </a:solidFill>
                              <a:latin typeface="Cambria Math" panose="02040503050406030204" pitchFamily="18" charset="0"/>
                            </a:rPr>
                          </m:ctrlPr>
                        </m:sSubPr>
                        <m:e>
                          <m:r>
                            <a:rPr lang="de-CH" i="1">
                              <a:solidFill>
                                <a:schemeClr val="tx1"/>
                              </a:solidFill>
                              <a:latin typeface="Cambria Math" panose="02040503050406030204" pitchFamily="18" charset="0"/>
                            </a:rPr>
                            <m:t>𝑃</m:t>
                          </m:r>
                        </m:e>
                        <m:sub>
                          <m:r>
                            <a:rPr lang="de-CH" b="0" i="1" smtClean="0">
                              <a:solidFill>
                                <a:schemeClr val="tx1"/>
                              </a:solidFill>
                              <a:latin typeface="Cambria Math" panose="02040503050406030204" pitchFamily="18" charset="0"/>
                            </a:rPr>
                            <m:t>𝐸𝐿𝑌</m:t>
                          </m:r>
                        </m:sub>
                      </m:sSub>
                      <m:d>
                        <m:dPr>
                          <m:ctrlPr>
                            <a:rPr lang="de-CH" i="1">
                              <a:solidFill>
                                <a:schemeClr val="tx1"/>
                              </a:solidFill>
                              <a:latin typeface="Cambria Math" panose="02040503050406030204" pitchFamily="18" charset="0"/>
                            </a:rPr>
                          </m:ctrlPr>
                        </m:dPr>
                        <m:e>
                          <m:r>
                            <a:rPr lang="de-CH" i="1">
                              <a:solidFill>
                                <a:schemeClr val="tx1"/>
                              </a:solidFill>
                              <a:latin typeface="Cambria Math" panose="02040503050406030204" pitchFamily="18" charset="0"/>
                            </a:rPr>
                            <m:t>𝑡</m:t>
                          </m:r>
                        </m:e>
                      </m:d>
                      <m:r>
                        <a:rPr lang="de-CH" i="1">
                          <a:solidFill>
                            <a:schemeClr val="tx1"/>
                          </a:solidFill>
                          <a:latin typeface="Cambria Math" panose="02040503050406030204" pitchFamily="18" charset="0"/>
                          <a:ea typeface="Cambria Math" panose="02040503050406030204" pitchFamily="18" charset="0"/>
                        </a:rPr>
                        <m:t>∙</m:t>
                      </m:r>
                      <m:sSub>
                        <m:sSubPr>
                          <m:ctrlPr>
                            <a:rPr lang="de-CH" i="1">
                              <a:solidFill>
                                <a:schemeClr val="tx1"/>
                              </a:solidFill>
                              <a:latin typeface="Cambria Math" panose="02040503050406030204" pitchFamily="18" charset="0"/>
                              <a:ea typeface="Cambria Math" panose="02040503050406030204" pitchFamily="18" charset="0"/>
                            </a:rPr>
                          </m:ctrlPr>
                        </m:sSubPr>
                        <m:e>
                          <m:r>
                            <a:rPr lang="de-CH" i="1">
                              <a:solidFill>
                                <a:schemeClr val="tx1"/>
                              </a:solidFill>
                              <a:latin typeface="Cambria Math" panose="02040503050406030204" pitchFamily="18" charset="0"/>
                              <a:ea typeface="Cambria Math" panose="02040503050406030204" pitchFamily="18" charset="0"/>
                            </a:rPr>
                            <m:t>𝜂</m:t>
                          </m:r>
                        </m:e>
                        <m:sub>
                          <m:r>
                            <a:rPr lang="de-CH" b="0" i="1" smtClean="0">
                              <a:solidFill>
                                <a:schemeClr val="tx1"/>
                              </a:solidFill>
                              <a:latin typeface="Cambria Math" panose="02040503050406030204" pitchFamily="18" charset="0"/>
                              <a:ea typeface="Cambria Math" panose="02040503050406030204" pitchFamily="18" charset="0"/>
                            </a:rPr>
                            <m:t>𝐸𝐿𝑌</m:t>
                          </m:r>
                          <m:r>
                            <a:rPr lang="de-CH" i="1">
                              <a:solidFill>
                                <a:schemeClr val="tx1"/>
                              </a:solidFill>
                              <a:latin typeface="Cambria Math" panose="02040503050406030204" pitchFamily="18" charset="0"/>
                              <a:ea typeface="Cambria Math" panose="02040503050406030204" pitchFamily="18" charset="0"/>
                            </a:rPr>
                            <m:t> </m:t>
                          </m:r>
                        </m:sub>
                      </m:sSub>
                      <m:r>
                        <a:rPr lang="de-CH" i="1">
                          <a:solidFill>
                            <a:schemeClr val="tx1"/>
                          </a:solidFill>
                          <a:latin typeface="Cambria Math" panose="02040503050406030204" pitchFamily="18" charset="0"/>
                          <a:ea typeface="Cambria Math" panose="02040503050406030204" pitchFamily="18" charset="0"/>
                        </a:rPr>
                        <m:t>∙</m:t>
                      </m:r>
                      <m:r>
                        <m:rPr>
                          <m:sty m:val="p"/>
                        </m:rPr>
                        <a:rPr lang="el-GR" i="1">
                          <a:solidFill>
                            <a:schemeClr val="tx1"/>
                          </a:solidFill>
                          <a:latin typeface="Cambria Math" panose="02040503050406030204" pitchFamily="18" charset="0"/>
                          <a:ea typeface="Cambria Math" panose="02040503050406030204" pitchFamily="18" charset="0"/>
                        </a:rPr>
                        <m:t>Δ</m:t>
                      </m:r>
                      <m:r>
                        <a:rPr lang="de-CH" i="1">
                          <a:solidFill>
                            <a:schemeClr val="tx1"/>
                          </a:solidFill>
                          <a:latin typeface="Cambria Math" panose="02040503050406030204" pitchFamily="18" charset="0"/>
                          <a:ea typeface="Cambria Math" panose="02040503050406030204" pitchFamily="18" charset="0"/>
                        </a:rPr>
                        <m:t>𝑡</m:t>
                      </m:r>
                      <m:r>
                        <a:rPr lang="de-CH" i="1">
                          <a:solidFill>
                            <a:schemeClr val="tx1"/>
                          </a:solidFill>
                          <a:latin typeface="Cambria Math" panose="02040503050406030204" pitchFamily="18" charset="0"/>
                          <a:ea typeface="Cambria Math" panose="02040503050406030204" pitchFamily="18" charset="0"/>
                        </a:rPr>
                        <m:t>−</m:t>
                      </m:r>
                      <m:f>
                        <m:fPr>
                          <m:ctrlPr>
                            <a:rPr lang="de-CH" i="1">
                              <a:solidFill>
                                <a:schemeClr val="tx1"/>
                              </a:solidFill>
                              <a:latin typeface="Cambria Math" panose="02040503050406030204" pitchFamily="18" charset="0"/>
                              <a:ea typeface="Cambria Math" panose="02040503050406030204" pitchFamily="18" charset="0"/>
                            </a:rPr>
                          </m:ctrlPr>
                        </m:fPr>
                        <m:num>
                          <m:sSub>
                            <m:sSubPr>
                              <m:ctrlPr>
                                <a:rPr lang="de-CH" i="1">
                                  <a:solidFill>
                                    <a:schemeClr val="tx1"/>
                                  </a:solidFill>
                                  <a:latin typeface="Cambria Math" panose="02040503050406030204" pitchFamily="18" charset="0"/>
                                </a:rPr>
                              </m:ctrlPr>
                            </m:sSubPr>
                            <m:e>
                              <m:r>
                                <a:rPr lang="de-CH" i="1">
                                  <a:solidFill>
                                    <a:schemeClr val="tx1"/>
                                  </a:solidFill>
                                  <a:latin typeface="Cambria Math" panose="02040503050406030204" pitchFamily="18" charset="0"/>
                                </a:rPr>
                                <m:t>𝑃</m:t>
                              </m:r>
                            </m:e>
                            <m:sub>
                              <m:r>
                                <a:rPr lang="de-CH" b="0" i="1" smtClean="0">
                                  <a:solidFill>
                                    <a:schemeClr val="tx1"/>
                                  </a:solidFill>
                                  <a:latin typeface="Cambria Math" panose="02040503050406030204" pitchFamily="18" charset="0"/>
                                </a:rPr>
                                <m:t>𝐹𝐶</m:t>
                              </m:r>
                            </m:sub>
                          </m:sSub>
                          <m:d>
                            <m:dPr>
                              <m:ctrlPr>
                                <a:rPr lang="de-CH" i="1">
                                  <a:solidFill>
                                    <a:schemeClr val="tx1"/>
                                  </a:solidFill>
                                  <a:latin typeface="Cambria Math" panose="02040503050406030204" pitchFamily="18" charset="0"/>
                                </a:rPr>
                              </m:ctrlPr>
                            </m:dPr>
                            <m:e>
                              <m:r>
                                <a:rPr lang="de-CH" b="0" i="1" smtClean="0">
                                  <a:solidFill>
                                    <a:schemeClr val="tx1"/>
                                  </a:solidFill>
                                  <a:latin typeface="Cambria Math" panose="02040503050406030204" pitchFamily="18" charset="0"/>
                                </a:rPr>
                                <m:t>𝑡</m:t>
                              </m:r>
                            </m:e>
                          </m:d>
                        </m:num>
                        <m:den>
                          <m:sSub>
                            <m:sSubPr>
                              <m:ctrlPr>
                                <a:rPr lang="de-CH" i="1">
                                  <a:solidFill>
                                    <a:schemeClr val="tx1"/>
                                  </a:solidFill>
                                  <a:latin typeface="Cambria Math" panose="02040503050406030204" pitchFamily="18" charset="0"/>
                                  <a:ea typeface="Cambria Math" panose="02040503050406030204" pitchFamily="18" charset="0"/>
                                </a:rPr>
                              </m:ctrlPr>
                            </m:sSubPr>
                            <m:e>
                              <m:r>
                                <a:rPr lang="de-CH" i="1">
                                  <a:solidFill>
                                    <a:schemeClr val="tx1"/>
                                  </a:solidFill>
                                  <a:latin typeface="Cambria Math" panose="02040503050406030204" pitchFamily="18" charset="0"/>
                                  <a:ea typeface="Cambria Math" panose="02040503050406030204" pitchFamily="18" charset="0"/>
                                </a:rPr>
                                <m:t>𝜂</m:t>
                              </m:r>
                            </m:e>
                            <m:sub>
                              <m:r>
                                <a:rPr lang="de-CH" i="1" smtClean="0">
                                  <a:solidFill>
                                    <a:schemeClr val="tx1"/>
                                  </a:solidFill>
                                  <a:latin typeface="Cambria Math" panose="02040503050406030204" pitchFamily="18" charset="0"/>
                                  <a:ea typeface="Cambria Math" panose="02040503050406030204" pitchFamily="18" charset="0"/>
                                </a:rPr>
                                <m:t>𝐹𝐶</m:t>
                              </m:r>
                            </m:sub>
                          </m:sSub>
                        </m:den>
                      </m:f>
                      <m:r>
                        <a:rPr lang="de-CH" b="0" i="1" smtClean="0">
                          <a:solidFill>
                            <a:schemeClr val="tx1"/>
                          </a:solidFill>
                          <a:latin typeface="Cambria Math" panose="02040503050406030204" pitchFamily="18" charset="0"/>
                          <a:ea typeface="Cambria Math" panose="02040503050406030204" pitchFamily="18" charset="0"/>
                        </a:rPr>
                        <m:t>, ∀ </m:t>
                      </m:r>
                      <m:r>
                        <a:rPr lang="de-CH" b="0" i="1" smtClean="0">
                          <a:solidFill>
                            <a:schemeClr val="tx1"/>
                          </a:solidFill>
                          <a:latin typeface="Cambria Math" panose="02040503050406030204" pitchFamily="18" charset="0"/>
                          <a:ea typeface="Cambria Math" panose="02040503050406030204" pitchFamily="18" charset="0"/>
                        </a:rPr>
                        <m:t>𝑡</m:t>
                      </m:r>
                      <m:r>
                        <a:rPr lang="de-CH" b="0" i="1" smtClean="0">
                          <a:solidFill>
                            <a:schemeClr val="tx1"/>
                          </a:solidFill>
                          <a:latin typeface="Cambria Math" panose="02040503050406030204" pitchFamily="18" charset="0"/>
                          <a:ea typeface="Cambria Math" panose="02040503050406030204" pitchFamily="18" charset="0"/>
                        </a:rPr>
                        <m:t> ∈ </m:t>
                      </m:r>
                      <m:d>
                        <m:dPr>
                          <m:begChr m:val="["/>
                          <m:endChr m:val="]"/>
                          <m:ctrlPr>
                            <a:rPr lang="de-CH" b="0" i="1" smtClean="0">
                              <a:solidFill>
                                <a:schemeClr val="tx1"/>
                              </a:solidFill>
                              <a:latin typeface="Cambria Math" panose="02040503050406030204" pitchFamily="18" charset="0"/>
                              <a:ea typeface="Cambria Math" panose="02040503050406030204" pitchFamily="18" charset="0"/>
                            </a:rPr>
                          </m:ctrlPr>
                        </m:dPr>
                        <m:e>
                          <m:r>
                            <a:rPr lang="de-CH" b="0" i="1" smtClean="0">
                              <a:solidFill>
                                <a:schemeClr val="tx1"/>
                              </a:solidFill>
                              <a:latin typeface="Cambria Math" panose="02040503050406030204" pitchFamily="18" charset="0"/>
                              <a:ea typeface="Cambria Math" panose="02040503050406030204" pitchFamily="18" charset="0"/>
                            </a:rPr>
                            <m:t>1;8760</m:t>
                          </m:r>
                        </m:e>
                      </m:d>
                    </m:oMath>
                  </m:oMathPara>
                </a14:m>
                <a:endParaRPr lang="en-US" dirty="0" smtClean="0">
                  <a:solidFill>
                    <a:schemeClr val="tx1"/>
                  </a:solidFill>
                </a:endParaRPr>
              </a:p>
            </p:txBody>
          </p:sp>
        </mc:Choice>
        <mc:Fallback>
          <p:sp>
            <p:nvSpPr>
              <p:cNvPr id="9" name="Inhaltsplatzhalter 2">
                <a:extLst>
                  <a:ext uri="{FF2B5EF4-FFF2-40B4-BE49-F238E27FC236}">
                    <a16:creationId xmlns:a16="http://schemas.microsoft.com/office/drawing/2014/main" id="{5D30C9CD-6F3E-4243-AF8B-598CBE0FFE30}"/>
                  </a:ext>
                </a:extLst>
              </p:cNvPr>
              <p:cNvSpPr>
                <a:spLocks noGrp="1" noRot="1" noChangeAspect="1" noMove="1" noResize="1" noEditPoints="1" noAdjustHandles="1" noChangeArrowheads="1" noChangeShapeType="1" noTextEdit="1"/>
              </p:cNvSpPr>
              <p:nvPr>
                <p:ph idx="1"/>
              </p:nvPr>
            </p:nvSpPr>
            <p:spPr>
              <a:xfrm>
                <a:off x="731837" y="1160351"/>
                <a:ext cx="10728325" cy="1249408"/>
              </a:xfrm>
              <a:blipFill>
                <a:blip r:embed="rId2"/>
                <a:stretch>
                  <a:fillRect l="-1307" t="-5854" b="-9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Inhaltsplatzhalter 2">
                <a:extLst>
                  <a:ext uri="{FF2B5EF4-FFF2-40B4-BE49-F238E27FC236}">
                    <a16:creationId xmlns:a16="http://schemas.microsoft.com/office/drawing/2014/main" id="{5D30C9CD-6F3E-4243-AF8B-598CBE0FFE30}"/>
                  </a:ext>
                </a:extLst>
              </p:cNvPr>
              <p:cNvSpPr txBox="1">
                <a:spLocks/>
              </p:cNvSpPr>
              <p:nvPr/>
            </p:nvSpPr>
            <p:spPr>
              <a:xfrm>
                <a:off x="731832" y="2987011"/>
                <a:ext cx="10728325" cy="1235527"/>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463">
                  <a:buFont typeface="Arial" panose="020B0604020202020204" pitchFamily="34" charset="0"/>
                  <a:buNone/>
                </a:pPr>
                <a:r>
                  <a:rPr lang="en-US" dirty="0" smtClean="0"/>
                  <a:t>Electrolyser (output) and fuel cell (input) power constraint:</a:t>
                </a:r>
              </a:p>
              <a:p>
                <a:pPr marL="0" indent="-1463">
                  <a:buFont typeface="Arial" panose="020B0604020202020204" pitchFamily="34" charset="0"/>
                  <a:buNone/>
                </a:pPr>
                <a:endParaRPr lang="en-US" dirty="0" smtClean="0"/>
              </a:p>
              <a:p>
                <a:pPr marL="0" indent="-1463"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de-CH" b="0" i="1" smtClean="0">
                              <a:latin typeface="Cambria Math" panose="02040503050406030204" pitchFamily="18" charset="0"/>
                            </a:rPr>
                            <m:t>𝑃</m:t>
                          </m:r>
                        </m:e>
                        <m:sub>
                          <m:r>
                            <a:rPr lang="de-CH" b="0" i="1" smtClean="0">
                              <a:latin typeface="Cambria Math" panose="02040503050406030204" pitchFamily="18" charset="0"/>
                            </a:rPr>
                            <m:t>𝐸𝐿𝑌</m:t>
                          </m:r>
                        </m:sub>
                      </m:sSub>
                      <m:d>
                        <m:dPr>
                          <m:ctrlPr>
                            <a:rPr lang="de-CH" i="1">
                              <a:latin typeface="Cambria Math" panose="02040503050406030204" pitchFamily="18" charset="0"/>
                            </a:rPr>
                          </m:ctrlPr>
                        </m:dPr>
                        <m:e>
                          <m:r>
                            <a:rPr lang="de-CH" i="1">
                              <a:latin typeface="Cambria Math" panose="02040503050406030204" pitchFamily="18" charset="0"/>
                            </a:rPr>
                            <m:t>𝑡</m:t>
                          </m:r>
                        </m:e>
                      </m:d>
                      <m:r>
                        <a:rPr lang="de-CH" i="1">
                          <a:latin typeface="Cambria Math" panose="02040503050406030204" pitchFamily="18" charset="0"/>
                          <a:ea typeface="Cambria Math" panose="02040503050406030204" pitchFamily="18" charset="0"/>
                        </a:rPr>
                        <m:t>∙</m:t>
                      </m:r>
                      <m:sSub>
                        <m:sSubPr>
                          <m:ctrlPr>
                            <a:rPr lang="de-CH" i="1">
                              <a:latin typeface="Cambria Math" panose="02040503050406030204" pitchFamily="18" charset="0"/>
                              <a:ea typeface="Cambria Math" panose="02040503050406030204" pitchFamily="18" charset="0"/>
                            </a:rPr>
                          </m:ctrlPr>
                        </m:sSubPr>
                        <m:e>
                          <m:r>
                            <a:rPr lang="de-CH" i="1">
                              <a:latin typeface="Cambria Math" panose="02040503050406030204" pitchFamily="18" charset="0"/>
                              <a:ea typeface="Cambria Math" panose="02040503050406030204" pitchFamily="18" charset="0"/>
                            </a:rPr>
                            <m:t>𝜂</m:t>
                          </m:r>
                        </m:e>
                        <m:sub>
                          <m:r>
                            <a:rPr lang="de-CH" i="1">
                              <a:latin typeface="Cambria Math" panose="02040503050406030204" pitchFamily="18" charset="0"/>
                              <a:ea typeface="Cambria Math" panose="02040503050406030204" pitchFamily="18" charset="0"/>
                            </a:rPr>
                            <m:t>𝐸𝐿𝑌</m:t>
                          </m:r>
                          <m:r>
                            <a:rPr lang="de-CH" i="1">
                              <a:latin typeface="Cambria Math" panose="02040503050406030204" pitchFamily="18" charset="0"/>
                              <a:ea typeface="Cambria Math" panose="02040503050406030204" pitchFamily="18" charset="0"/>
                            </a:rPr>
                            <m:t> </m:t>
                          </m:r>
                        </m:sub>
                      </m:sSub>
                      <m:r>
                        <a:rPr lang="de-CH" i="1" smtClean="0">
                          <a:latin typeface="Cambria Math" panose="02040503050406030204" pitchFamily="18" charset="0"/>
                          <a:ea typeface="Cambria Math" panose="02040503050406030204" pitchFamily="18" charset="0"/>
                        </a:rPr>
                        <m:t>≤</m:t>
                      </m:r>
                      <m:f>
                        <m:fPr>
                          <m:ctrlPr>
                            <a:rPr lang="de-CH" i="1">
                              <a:latin typeface="Cambria Math" panose="02040503050406030204" pitchFamily="18" charset="0"/>
                              <a:ea typeface="Cambria Math" panose="02040503050406030204" pitchFamily="18" charset="0"/>
                            </a:rPr>
                          </m:ctrlPr>
                        </m:fPr>
                        <m:num>
                          <m:sSub>
                            <m:sSubPr>
                              <m:ctrlPr>
                                <a:rPr lang="de-CH" i="1">
                                  <a:latin typeface="Cambria Math" panose="02040503050406030204" pitchFamily="18" charset="0"/>
                                </a:rPr>
                              </m:ctrlPr>
                            </m:sSubPr>
                            <m:e>
                              <m:r>
                                <a:rPr lang="de-CH" b="0" i="1" smtClean="0">
                                  <a:latin typeface="Cambria Math" panose="02040503050406030204" pitchFamily="18" charset="0"/>
                                </a:rPr>
                                <m:t>𝑆</m:t>
                              </m:r>
                            </m:e>
                            <m:sub>
                              <m:r>
                                <a:rPr lang="de-CH" b="0" i="1" smtClean="0">
                                  <a:latin typeface="Cambria Math" panose="02040503050406030204" pitchFamily="18" charset="0"/>
                                </a:rPr>
                                <m:t>𝑇𝑎𝑛𝑘</m:t>
                              </m:r>
                            </m:sub>
                          </m:sSub>
                          <m:r>
                            <a:rPr lang="de-CH" b="0" i="1" smtClean="0">
                              <a:latin typeface="Cambria Math" panose="02040503050406030204" pitchFamily="18" charset="0"/>
                            </a:rPr>
                            <m:t> −</m:t>
                          </m:r>
                          <m:sSub>
                            <m:sSubPr>
                              <m:ctrlPr>
                                <a:rPr lang="de-CH" i="1">
                                  <a:latin typeface="Cambria Math" panose="02040503050406030204" pitchFamily="18" charset="0"/>
                                </a:rPr>
                              </m:ctrlPr>
                            </m:sSubPr>
                            <m:e>
                              <m:r>
                                <a:rPr lang="de-CH" i="1">
                                  <a:latin typeface="Cambria Math" panose="02040503050406030204" pitchFamily="18" charset="0"/>
                                </a:rPr>
                                <m:t>𝐸</m:t>
                              </m:r>
                            </m:e>
                            <m:sub>
                              <m:r>
                                <a:rPr lang="de-CH" i="1">
                                  <a:latin typeface="Cambria Math" panose="02040503050406030204" pitchFamily="18" charset="0"/>
                                </a:rPr>
                                <m:t>𝑇𝐴𝑁𝐾</m:t>
                              </m:r>
                            </m:sub>
                          </m:sSub>
                          <m:d>
                            <m:dPr>
                              <m:ctrlPr>
                                <a:rPr lang="de-CH" i="1">
                                  <a:latin typeface="Cambria Math" panose="02040503050406030204" pitchFamily="18" charset="0"/>
                                </a:rPr>
                              </m:ctrlPr>
                            </m:dPr>
                            <m:e>
                              <m:r>
                                <a:rPr lang="de-CH" i="1">
                                  <a:latin typeface="Cambria Math" panose="02040503050406030204" pitchFamily="18" charset="0"/>
                                </a:rPr>
                                <m:t>𝑡</m:t>
                              </m:r>
                              <m:r>
                                <a:rPr lang="de-CH" i="1">
                                  <a:latin typeface="Cambria Math" panose="02040503050406030204" pitchFamily="18" charset="0"/>
                                </a:rPr>
                                <m:t>−1</m:t>
                              </m:r>
                            </m:e>
                          </m:d>
                        </m:num>
                        <m:den>
                          <m:r>
                            <m:rPr>
                              <m:sty m:val="p"/>
                            </m:rPr>
                            <a:rPr lang="el-GR" i="1">
                              <a:latin typeface="Cambria Math" panose="02040503050406030204" pitchFamily="18" charset="0"/>
                              <a:ea typeface="Cambria Math" panose="02040503050406030204" pitchFamily="18" charset="0"/>
                            </a:rPr>
                            <m:t>Δ</m:t>
                          </m:r>
                          <m:r>
                            <a:rPr lang="de-CH" i="1">
                              <a:latin typeface="Cambria Math" panose="02040503050406030204" pitchFamily="18" charset="0"/>
                              <a:ea typeface="Cambria Math" panose="02040503050406030204" pitchFamily="18" charset="0"/>
                            </a:rPr>
                            <m:t>𝑡</m:t>
                          </m:r>
                        </m:den>
                      </m:f>
                      <m:r>
                        <a:rPr lang="de-CH" b="0" i="0">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 </m:t>
                      </m:r>
                      <m:f>
                        <m:fPr>
                          <m:ctrlPr>
                            <a:rPr lang="de-CH" b="0" i="1" smtClean="0">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rPr>
                              </m:ctrlPr>
                            </m:sSubPr>
                            <m:e>
                              <m:r>
                                <a:rPr lang="de-CH" i="1">
                                  <a:latin typeface="Cambria Math" panose="02040503050406030204" pitchFamily="18" charset="0"/>
                                </a:rPr>
                                <m:t>𝑃</m:t>
                              </m:r>
                            </m:e>
                            <m:sub>
                              <m:r>
                                <a:rPr lang="de-CH" i="1">
                                  <a:latin typeface="Cambria Math" panose="02040503050406030204" pitchFamily="18" charset="0"/>
                                </a:rPr>
                                <m:t>𝐹𝐶</m:t>
                              </m:r>
                            </m:sub>
                          </m:sSub>
                          <m:d>
                            <m:dPr>
                              <m:ctrlPr>
                                <a:rPr lang="de-CH" i="1">
                                  <a:latin typeface="Cambria Math" panose="02040503050406030204" pitchFamily="18" charset="0"/>
                                </a:rPr>
                              </m:ctrlPr>
                            </m:dPr>
                            <m:e>
                              <m:r>
                                <a:rPr lang="de-CH" i="1">
                                  <a:latin typeface="Cambria Math" panose="02040503050406030204" pitchFamily="18" charset="0"/>
                                </a:rPr>
                                <m:t>𝑡</m:t>
                              </m:r>
                            </m:e>
                          </m:d>
                        </m:num>
                        <m:den>
                          <m:sSub>
                            <m:sSubPr>
                              <m:ctrlPr>
                                <a:rPr lang="de-CH" i="1">
                                  <a:latin typeface="Cambria Math" panose="02040503050406030204" pitchFamily="18" charset="0"/>
                                  <a:ea typeface="Cambria Math" panose="02040503050406030204" pitchFamily="18" charset="0"/>
                                </a:rPr>
                              </m:ctrlPr>
                            </m:sSubPr>
                            <m:e>
                              <m:r>
                                <a:rPr lang="de-CH" i="1">
                                  <a:latin typeface="Cambria Math" panose="02040503050406030204" pitchFamily="18" charset="0"/>
                                  <a:ea typeface="Cambria Math" panose="02040503050406030204" pitchFamily="18" charset="0"/>
                                </a:rPr>
                                <m:t>𝜂</m:t>
                              </m:r>
                            </m:e>
                            <m:sub>
                              <m:r>
                                <a:rPr lang="de-CH" i="1">
                                  <a:latin typeface="Cambria Math" panose="02040503050406030204" pitchFamily="18" charset="0"/>
                                  <a:ea typeface="Cambria Math" panose="02040503050406030204" pitchFamily="18" charset="0"/>
                                </a:rPr>
                                <m:t>𝐹𝐶</m:t>
                              </m:r>
                            </m:sub>
                          </m:sSub>
                        </m:den>
                      </m:f>
                      <m:r>
                        <a:rPr lang="de-CH" i="1">
                          <a:latin typeface="Cambria Math" panose="02040503050406030204" pitchFamily="18" charset="0"/>
                          <a:ea typeface="Cambria Math" panose="02040503050406030204" pitchFamily="18" charset="0"/>
                        </a:rPr>
                        <m:t>≤</m:t>
                      </m:r>
                      <m:f>
                        <m:fPr>
                          <m:ctrlPr>
                            <a:rPr lang="de-CH" i="1">
                              <a:latin typeface="Cambria Math" panose="02040503050406030204" pitchFamily="18" charset="0"/>
                              <a:ea typeface="Cambria Math" panose="02040503050406030204" pitchFamily="18" charset="0"/>
                            </a:rPr>
                          </m:ctrlPr>
                        </m:fPr>
                        <m:num>
                          <m:sSub>
                            <m:sSubPr>
                              <m:ctrlPr>
                                <a:rPr lang="de-CH" i="1">
                                  <a:latin typeface="Cambria Math" panose="02040503050406030204" pitchFamily="18" charset="0"/>
                                </a:rPr>
                              </m:ctrlPr>
                            </m:sSubPr>
                            <m:e>
                              <m:r>
                                <a:rPr lang="de-CH" i="1">
                                  <a:latin typeface="Cambria Math" panose="02040503050406030204" pitchFamily="18" charset="0"/>
                                </a:rPr>
                                <m:t>𝑆</m:t>
                              </m:r>
                            </m:e>
                            <m:sub>
                              <m:r>
                                <a:rPr lang="de-CH" i="1">
                                  <a:latin typeface="Cambria Math" panose="02040503050406030204" pitchFamily="18" charset="0"/>
                                </a:rPr>
                                <m:t>𝑇𝑎𝑛𝑘</m:t>
                              </m:r>
                            </m:sub>
                          </m:sSub>
                          <m:r>
                            <a:rPr lang="de-CH" i="1">
                              <a:latin typeface="Cambria Math" panose="02040503050406030204" pitchFamily="18" charset="0"/>
                            </a:rPr>
                            <m:t> −</m:t>
                          </m:r>
                          <m:sSub>
                            <m:sSubPr>
                              <m:ctrlPr>
                                <a:rPr lang="de-CH" i="1">
                                  <a:latin typeface="Cambria Math" panose="02040503050406030204" pitchFamily="18" charset="0"/>
                                </a:rPr>
                              </m:ctrlPr>
                            </m:sSubPr>
                            <m:e>
                              <m:r>
                                <a:rPr lang="de-CH" i="1">
                                  <a:latin typeface="Cambria Math" panose="02040503050406030204" pitchFamily="18" charset="0"/>
                                </a:rPr>
                                <m:t>𝐸</m:t>
                              </m:r>
                            </m:e>
                            <m:sub>
                              <m:r>
                                <a:rPr lang="de-CH" i="1">
                                  <a:latin typeface="Cambria Math" panose="02040503050406030204" pitchFamily="18" charset="0"/>
                                </a:rPr>
                                <m:t>𝑇𝐴𝑁𝐾</m:t>
                              </m:r>
                            </m:sub>
                          </m:sSub>
                          <m:d>
                            <m:dPr>
                              <m:ctrlPr>
                                <a:rPr lang="de-CH" i="1">
                                  <a:latin typeface="Cambria Math" panose="02040503050406030204" pitchFamily="18" charset="0"/>
                                </a:rPr>
                              </m:ctrlPr>
                            </m:dPr>
                            <m:e>
                              <m:r>
                                <a:rPr lang="de-CH" i="1">
                                  <a:latin typeface="Cambria Math" panose="02040503050406030204" pitchFamily="18" charset="0"/>
                                </a:rPr>
                                <m:t>𝑡</m:t>
                              </m:r>
                              <m:r>
                                <a:rPr lang="de-CH" i="1">
                                  <a:latin typeface="Cambria Math" panose="02040503050406030204" pitchFamily="18" charset="0"/>
                                </a:rPr>
                                <m:t>−1</m:t>
                              </m:r>
                            </m:e>
                          </m:d>
                        </m:num>
                        <m:den>
                          <m:r>
                            <m:rPr>
                              <m:sty m:val="p"/>
                            </m:rPr>
                            <a:rPr lang="el-GR" i="1">
                              <a:latin typeface="Cambria Math" panose="02040503050406030204" pitchFamily="18" charset="0"/>
                              <a:ea typeface="Cambria Math" panose="02040503050406030204" pitchFamily="18" charset="0"/>
                            </a:rPr>
                            <m:t>Δ</m:t>
                          </m:r>
                          <m:r>
                            <a:rPr lang="de-CH" i="1">
                              <a:latin typeface="Cambria Math" panose="02040503050406030204" pitchFamily="18" charset="0"/>
                              <a:ea typeface="Cambria Math" panose="02040503050406030204" pitchFamily="18" charset="0"/>
                            </a:rPr>
                            <m:t>𝑡</m:t>
                          </m:r>
                        </m:den>
                      </m:f>
                      <m:r>
                        <a:rPr lang="de-CH" b="0" i="0" smtClean="0">
                          <a:latin typeface="Cambria Math" panose="02040503050406030204" pitchFamily="18" charset="0"/>
                          <a:ea typeface="Cambria Math" panose="02040503050406030204" pitchFamily="18" charset="0"/>
                        </a:rPr>
                        <m:t>,</m:t>
                      </m:r>
                      <m:r>
                        <a:rPr lang="de-CH" i="1">
                          <a:latin typeface="Cambria Math" panose="02040503050406030204" pitchFamily="18" charset="0"/>
                          <a:ea typeface="Cambria Math" panose="02040503050406030204" pitchFamily="18" charset="0"/>
                        </a:rPr>
                        <m:t>∀ </m:t>
                      </m:r>
                      <m:r>
                        <a:rPr lang="de-CH" i="1">
                          <a:latin typeface="Cambria Math" panose="02040503050406030204" pitchFamily="18" charset="0"/>
                          <a:ea typeface="Cambria Math" panose="02040503050406030204" pitchFamily="18" charset="0"/>
                        </a:rPr>
                        <m:t>𝑡</m:t>
                      </m:r>
                      <m:r>
                        <a:rPr lang="de-CH" i="1">
                          <a:latin typeface="Cambria Math" panose="02040503050406030204" pitchFamily="18" charset="0"/>
                          <a:ea typeface="Cambria Math" panose="02040503050406030204" pitchFamily="18" charset="0"/>
                        </a:rPr>
                        <m:t> ∈ </m:t>
                      </m:r>
                      <m:d>
                        <m:dPr>
                          <m:begChr m:val="["/>
                          <m:endChr m:val="]"/>
                          <m:ctrlPr>
                            <a:rPr lang="de-CH" i="1">
                              <a:latin typeface="Cambria Math" panose="02040503050406030204" pitchFamily="18" charset="0"/>
                              <a:ea typeface="Cambria Math" panose="02040503050406030204" pitchFamily="18" charset="0"/>
                            </a:rPr>
                          </m:ctrlPr>
                        </m:dPr>
                        <m:e>
                          <m:r>
                            <a:rPr lang="de-CH" i="1">
                              <a:latin typeface="Cambria Math" panose="02040503050406030204" pitchFamily="18" charset="0"/>
                              <a:ea typeface="Cambria Math" panose="02040503050406030204" pitchFamily="18" charset="0"/>
                            </a:rPr>
                            <m:t>1;8760</m:t>
                          </m:r>
                        </m:e>
                      </m:d>
                    </m:oMath>
                  </m:oMathPara>
                </a14:m>
                <a:endParaRPr lang="en-US" dirty="0" smtClean="0"/>
              </a:p>
            </p:txBody>
          </p:sp>
        </mc:Choice>
        <mc:Fallback>
          <p:sp>
            <p:nvSpPr>
              <p:cNvPr id="10" name="Inhaltsplatzhalter 2">
                <a:extLst>
                  <a:ext uri="{FF2B5EF4-FFF2-40B4-BE49-F238E27FC236}">
                    <a16:creationId xmlns:a16="http://schemas.microsoft.com/office/drawing/2014/main" id="{5D30C9CD-6F3E-4243-AF8B-598CBE0FFE30}"/>
                  </a:ext>
                </a:extLst>
              </p:cNvPr>
              <p:cNvSpPr txBox="1">
                <a:spLocks noRot="1" noChangeAspect="1" noMove="1" noResize="1" noEditPoints="1" noAdjustHandles="1" noChangeArrowheads="1" noChangeShapeType="1" noTextEdit="1"/>
              </p:cNvSpPr>
              <p:nvPr/>
            </p:nvSpPr>
            <p:spPr>
              <a:xfrm>
                <a:off x="731832" y="2987011"/>
                <a:ext cx="10728325" cy="1235527"/>
              </a:xfrm>
              <a:prstGeom prst="rect">
                <a:avLst/>
              </a:prstGeom>
              <a:blipFill>
                <a:blip r:embed="rId3"/>
                <a:stretch>
                  <a:fillRect l="-1307" t="-5911" b="-19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Inhaltsplatzhalter 2">
                <a:extLst>
                  <a:ext uri="{FF2B5EF4-FFF2-40B4-BE49-F238E27FC236}">
                    <a16:creationId xmlns:a16="http://schemas.microsoft.com/office/drawing/2014/main" id="{5D30C9CD-6F3E-4243-AF8B-598CBE0FFE30}"/>
                  </a:ext>
                </a:extLst>
              </p:cNvPr>
              <p:cNvSpPr txBox="1">
                <a:spLocks/>
              </p:cNvSpPr>
              <p:nvPr/>
            </p:nvSpPr>
            <p:spPr>
              <a:xfrm>
                <a:off x="731831" y="4799789"/>
                <a:ext cx="10728325" cy="950325"/>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463">
                  <a:buNone/>
                </a:pPr>
                <a:r>
                  <a:rPr lang="en-US" dirty="0" smtClean="0"/>
                  <a:t>Size constraints - </a:t>
                </a:r>
                <a14:m>
                  <m:oMath xmlns:m="http://schemas.openxmlformats.org/officeDocument/2006/math">
                    <m:r>
                      <a:rPr lang="de-CH" i="1">
                        <a:latin typeface="Cambria Math" panose="02040503050406030204" pitchFamily="18" charset="0"/>
                        <a:ea typeface="Cambria Math" panose="02040503050406030204" pitchFamily="18" charset="0"/>
                      </a:rPr>
                      <m:t>∀ </m:t>
                    </m:r>
                    <m:r>
                      <a:rPr lang="de-CH" b="0" i="1" smtClean="0">
                        <a:latin typeface="Cambria Math" panose="02040503050406030204" pitchFamily="18" charset="0"/>
                        <a:ea typeface="Cambria Math" panose="02040503050406030204" pitchFamily="18" charset="0"/>
                      </a:rPr>
                      <m:t>𝑖</m:t>
                    </m:r>
                    <m:r>
                      <a:rPr lang="de-CH" i="1">
                        <a:latin typeface="Cambria Math" panose="02040503050406030204" pitchFamily="18" charset="0"/>
                        <a:ea typeface="Cambria Math" panose="02040503050406030204" pitchFamily="18" charset="0"/>
                      </a:rPr>
                      <m:t> ∈ </m:t>
                    </m:r>
                    <m:d>
                      <m:dPr>
                        <m:begChr m:val="["/>
                        <m:endChr m:val="]"/>
                        <m:ctrlPr>
                          <a:rPr lang="de-CH" i="1">
                            <a:latin typeface="Cambria Math" panose="02040503050406030204" pitchFamily="18" charset="0"/>
                            <a:ea typeface="Cambria Math" panose="02040503050406030204" pitchFamily="18" charset="0"/>
                          </a:rPr>
                        </m:ctrlPr>
                      </m:dPr>
                      <m:e>
                        <m:r>
                          <a:rPr lang="de-CH" b="0" i="1" smtClean="0">
                            <a:latin typeface="Cambria Math" panose="02040503050406030204" pitchFamily="18" charset="0"/>
                            <a:ea typeface="Cambria Math" panose="02040503050406030204" pitchFamily="18" charset="0"/>
                          </a:rPr>
                          <m:t>𝐸𝐿𝑌</m:t>
                        </m:r>
                        <m:r>
                          <a:rPr lang="de-CH" b="0" i="1" smtClean="0">
                            <a:latin typeface="Cambria Math" panose="02040503050406030204" pitchFamily="18" charset="0"/>
                            <a:ea typeface="Cambria Math" panose="02040503050406030204" pitchFamily="18" charset="0"/>
                          </a:rPr>
                          <m:t>;</m:t>
                        </m:r>
                        <m:r>
                          <a:rPr lang="de-CH" b="0" i="1" smtClean="0">
                            <a:latin typeface="Cambria Math" panose="02040503050406030204" pitchFamily="18" charset="0"/>
                            <a:ea typeface="Cambria Math" panose="02040503050406030204" pitchFamily="18" charset="0"/>
                          </a:rPr>
                          <m:t>𝑇𝐴𝑁𝐾</m:t>
                        </m:r>
                        <m:r>
                          <a:rPr lang="de-CH" b="0" i="1" smtClean="0">
                            <a:latin typeface="Cambria Math" panose="02040503050406030204" pitchFamily="18" charset="0"/>
                            <a:ea typeface="Cambria Math" panose="02040503050406030204" pitchFamily="18" charset="0"/>
                          </a:rPr>
                          <m:t>;</m:t>
                        </m:r>
                        <m:r>
                          <a:rPr lang="de-CH" b="0" i="1" smtClean="0">
                            <a:latin typeface="Cambria Math" panose="02040503050406030204" pitchFamily="18" charset="0"/>
                            <a:ea typeface="Cambria Math" panose="02040503050406030204" pitchFamily="18" charset="0"/>
                          </a:rPr>
                          <m:t>𝐹𝐶</m:t>
                        </m:r>
                      </m:e>
                    </m:d>
                  </m:oMath>
                </a14:m>
                <a:endParaRPr lang="en-US" dirty="0" smtClean="0"/>
              </a:p>
              <a:p>
                <a:pPr marL="0" indent="-1463">
                  <a:buNone/>
                </a:pPr>
                <a:endParaRPr lang="en-US" dirty="0" smtClean="0"/>
              </a:p>
              <a:p>
                <a:pPr marL="0" indent="-1463"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de-CH" b="0" i="1" smtClean="0">
                              <a:latin typeface="Cambria Math" panose="02040503050406030204" pitchFamily="18" charset="0"/>
                            </a:rPr>
                            <m:t>𝑃</m:t>
                          </m:r>
                        </m:e>
                        <m:sub>
                          <m:r>
                            <a:rPr lang="de-CH" b="0" i="1" smtClean="0">
                              <a:latin typeface="Cambria Math" panose="02040503050406030204" pitchFamily="18" charset="0"/>
                            </a:rPr>
                            <m:t>𝑖</m:t>
                          </m:r>
                        </m:sub>
                      </m:sSub>
                      <m:d>
                        <m:dPr>
                          <m:ctrlPr>
                            <a:rPr lang="de-CH" i="1">
                              <a:latin typeface="Cambria Math" panose="02040503050406030204" pitchFamily="18" charset="0"/>
                            </a:rPr>
                          </m:ctrlPr>
                        </m:dPr>
                        <m:e>
                          <m:r>
                            <a:rPr lang="de-CH" i="1">
                              <a:latin typeface="Cambria Math" panose="02040503050406030204" pitchFamily="18" charset="0"/>
                            </a:rPr>
                            <m:t>𝑡</m:t>
                          </m:r>
                        </m:e>
                      </m:d>
                      <m:r>
                        <a:rPr lang="de-CH" i="1" smtClean="0">
                          <a:latin typeface="Cambria Math" panose="02040503050406030204" pitchFamily="18" charset="0"/>
                          <a:ea typeface="Cambria Math" panose="02040503050406030204" pitchFamily="18" charset="0"/>
                        </a:rPr>
                        <m:t>≤</m:t>
                      </m:r>
                      <m:sSub>
                        <m:sSubPr>
                          <m:ctrlPr>
                            <a:rPr lang="de-CH" i="1" smtClean="0">
                              <a:latin typeface="Cambria Math" panose="02040503050406030204" pitchFamily="18" charset="0"/>
                              <a:ea typeface="Cambria Math" panose="02040503050406030204" pitchFamily="18" charset="0"/>
                            </a:rPr>
                          </m:ctrlPr>
                        </m:sSubPr>
                        <m:e>
                          <m:r>
                            <a:rPr lang="de-CH" b="0" i="1" smtClean="0">
                              <a:latin typeface="Cambria Math" panose="02040503050406030204" pitchFamily="18" charset="0"/>
                              <a:ea typeface="Cambria Math" panose="02040503050406030204" pitchFamily="18" charset="0"/>
                            </a:rPr>
                            <m:t>𝑆</m:t>
                          </m:r>
                        </m:e>
                        <m:sub>
                          <m:r>
                            <a:rPr lang="de-CH" b="0" i="1" smtClean="0">
                              <a:latin typeface="Cambria Math" panose="02040503050406030204" pitchFamily="18" charset="0"/>
                              <a:ea typeface="Cambria Math" panose="02040503050406030204" pitchFamily="18" charset="0"/>
                            </a:rPr>
                            <m:t>𝑖</m:t>
                          </m:r>
                        </m:sub>
                      </m:sSub>
                      <m:r>
                        <a:rPr lang="de-CH" b="0" i="1" smtClean="0">
                          <a:latin typeface="Cambria Math" panose="02040503050406030204" pitchFamily="18" charset="0"/>
                          <a:ea typeface="Cambria Math" panose="02040503050406030204" pitchFamily="18" charset="0"/>
                        </a:rPr>
                        <m:t>, </m:t>
                      </m:r>
                      <m:r>
                        <a:rPr lang="de-CH" i="1">
                          <a:latin typeface="Cambria Math" panose="02040503050406030204" pitchFamily="18" charset="0"/>
                          <a:ea typeface="Cambria Math" panose="02040503050406030204" pitchFamily="18" charset="0"/>
                        </a:rPr>
                        <m:t>∀ </m:t>
                      </m:r>
                      <m:r>
                        <a:rPr lang="de-CH" i="1">
                          <a:latin typeface="Cambria Math" panose="02040503050406030204" pitchFamily="18" charset="0"/>
                          <a:ea typeface="Cambria Math" panose="02040503050406030204" pitchFamily="18" charset="0"/>
                        </a:rPr>
                        <m:t>𝑡</m:t>
                      </m:r>
                      <m:r>
                        <a:rPr lang="de-CH" i="1">
                          <a:latin typeface="Cambria Math" panose="02040503050406030204" pitchFamily="18" charset="0"/>
                          <a:ea typeface="Cambria Math" panose="02040503050406030204" pitchFamily="18" charset="0"/>
                        </a:rPr>
                        <m:t> ∈ </m:t>
                      </m:r>
                      <m:d>
                        <m:dPr>
                          <m:begChr m:val="["/>
                          <m:endChr m:val="]"/>
                          <m:ctrlPr>
                            <a:rPr lang="de-CH" i="1">
                              <a:latin typeface="Cambria Math" panose="02040503050406030204" pitchFamily="18" charset="0"/>
                              <a:ea typeface="Cambria Math" panose="02040503050406030204" pitchFamily="18" charset="0"/>
                            </a:rPr>
                          </m:ctrlPr>
                        </m:dPr>
                        <m:e>
                          <m:r>
                            <a:rPr lang="de-CH" i="1">
                              <a:latin typeface="Cambria Math" panose="02040503050406030204" pitchFamily="18" charset="0"/>
                              <a:ea typeface="Cambria Math" panose="02040503050406030204" pitchFamily="18" charset="0"/>
                            </a:rPr>
                            <m:t>1;8760</m:t>
                          </m:r>
                        </m:e>
                      </m:d>
                    </m:oMath>
                  </m:oMathPara>
                </a14:m>
                <a:endParaRPr lang="en-US" dirty="0" smtClean="0"/>
              </a:p>
            </p:txBody>
          </p:sp>
        </mc:Choice>
        <mc:Fallback>
          <p:sp>
            <p:nvSpPr>
              <p:cNvPr id="11" name="Inhaltsplatzhalter 2">
                <a:extLst>
                  <a:ext uri="{FF2B5EF4-FFF2-40B4-BE49-F238E27FC236}">
                    <a16:creationId xmlns:a16="http://schemas.microsoft.com/office/drawing/2014/main" id="{5D30C9CD-6F3E-4243-AF8B-598CBE0FFE30}"/>
                  </a:ext>
                </a:extLst>
              </p:cNvPr>
              <p:cNvSpPr txBox="1">
                <a:spLocks noRot="1" noChangeAspect="1" noMove="1" noResize="1" noEditPoints="1" noAdjustHandles="1" noChangeArrowheads="1" noChangeShapeType="1" noTextEdit="1"/>
              </p:cNvSpPr>
              <p:nvPr/>
            </p:nvSpPr>
            <p:spPr>
              <a:xfrm>
                <a:off x="731831" y="4799789"/>
                <a:ext cx="10728325" cy="950325"/>
              </a:xfrm>
              <a:prstGeom prst="rect">
                <a:avLst/>
              </a:prstGeom>
              <a:blipFill>
                <a:blip r:embed="rId4"/>
                <a:stretch>
                  <a:fillRect l="-1307" t="-7692" b="-6410"/>
                </a:stretch>
              </a:blipFill>
            </p:spPr>
            <p:txBody>
              <a:bodyPr/>
              <a:lstStyle/>
              <a:p>
                <a:r>
                  <a:rPr lang="en-US">
                    <a:noFill/>
                  </a:rPr>
                  <a:t> </a:t>
                </a:r>
              </a:p>
            </p:txBody>
          </p:sp>
        </mc:Fallback>
      </mc:AlternateContent>
    </p:spTree>
    <p:extLst>
      <p:ext uri="{BB962C8B-B14F-4D97-AF65-F5344CB8AC3E}">
        <p14:creationId xmlns:p14="http://schemas.microsoft.com/office/powerpoint/2010/main" val="25685756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56D5A3C0-7A2F-4A62-9057-882FB8F5659A}" type="datetime1">
              <a:rPr lang="de-CH" smtClean="0"/>
              <a:pPr/>
              <a:t>13.05.2024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26</a:t>
            </a:fld>
            <a:endParaRPr lang="de-CH" dirty="0"/>
          </a:p>
        </p:txBody>
      </p:sp>
      <p:sp>
        <p:nvSpPr>
          <p:cNvPr id="7" name="Fußzeilenplatzhalter 6"/>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8" name="Titel 1">
            <a:extLst>
              <a:ext uri="{FF2B5EF4-FFF2-40B4-BE49-F238E27FC236}">
                <a16:creationId xmlns:a16="http://schemas.microsoft.com/office/drawing/2014/main" id="{41DF9D96-1AFA-40BA-BAE5-8D745FEC2462}"/>
              </a:ext>
            </a:extLst>
          </p:cNvPr>
          <p:cNvSpPr>
            <a:spLocks noGrp="1"/>
          </p:cNvSpPr>
          <p:nvPr>
            <p:ph type="title"/>
          </p:nvPr>
        </p:nvSpPr>
        <p:spPr>
          <a:xfrm>
            <a:off x="731837" y="260351"/>
            <a:ext cx="10728325" cy="900000"/>
          </a:xfrm>
        </p:spPr>
        <p:txBody>
          <a:bodyPr/>
          <a:lstStyle/>
          <a:p>
            <a:r>
              <a:rPr lang="en-US" dirty="0" smtClean="0"/>
              <a:t>MILP Formulation: Constraints</a:t>
            </a:r>
            <a:endParaRPr lang="en-US" dirty="0"/>
          </a:p>
        </p:txBody>
      </p:sp>
      <mc:AlternateContent xmlns:mc="http://schemas.openxmlformats.org/markup-compatibility/2006">
        <mc:Choice xmlns:a14="http://schemas.microsoft.com/office/drawing/2010/main" Requires="a14">
          <p:sp>
            <p:nvSpPr>
              <p:cNvPr id="9" name="Inhaltsplatzhalter 2">
                <a:extLst>
                  <a:ext uri="{FF2B5EF4-FFF2-40B4-BE49-F238E27FC236}">
                    <a16:creationId xmlns:a16="http://schemas.microsoft.com/office/drawing/2014/main" id="{5D30C9CD-6F3E-4243-AF8B-598CBE0FFE30}"/>
                  </a:ext>
                </a:extLst>
              </p:cNvPr>
              <p:cNvSpPr txBox="1">
                <a:spLocks/>
              </p:cNvSpPr>
              <p:nvPr/>
            </p:nvSpPr>
            <p:spPr>
              <a:xfrm>
                <a:off x="731837" y="1160351"/>
                <a:ext cx="10728325" cy="1244919"/>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463">
                  <a:buFont typeface="Arial" panose="020B0604020202020204" pitchFamily="34" charset="0"/>
                  <a:buNone/>
                </a:pPr>
                <a:r>
                  <a:rPr lang="en-US" dirty="0" smtClean="0"/>
                  <a:t>Fuel cell initialization constraint:</a:t>
                </a:r>
              </a:p>
              <a:p>
                <a:pPr marL="0" indent="-1463">
                  <a:buFont typeface="Arial" panose="020B0604020202020204" pitchFamily="34" charset="0"/>
                  <a:buNone/>
                </a:pPr>
                <a:endParaRPr lang="en-US" dirty="0" smtClean="0"/>
              </a:p>
              <a:p>
                <a:pPr marL="0" indent="-1463"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de-CH" b="0" i="1" smtClean="0">
                              <a:latin typeface="Cambria Math" panose="02040503050406030204" pitchFamily="18" charset="0"/>
                            </a:rPr>
                            <m:t>𝑃</m:t>
                          </m:r>
                        </m:e>
                        <m:sub>
                          <m:r>
                            <a:rPr lang="de-CH" b="0" i="1" smtClean="0">
                              <a:latin typeface="Cambria Math" panose="02040503050406030204" pitchFamily="18" charset="0"/>
                            </a:rPr>
                            <m:t>𝐹𝐶</m:t>
                          </m:r>
                        </m:sub>
                      </m:sSub>
                      <m:d>
                        <m:dPr>
                          <m:ctrlPr>
                            <a:rPr lang="de-CH" i="1">
                              <a:latin typeface="Cambria Math" panose="02040503050406030204" pitchFamily="18" charset="0"/>
                            </a:rPr>
                          </m:ctrlPr>
                        </m:dPr>
                        <m:e>
                          <m:r>
                            <a:rPr lang="de-CH" b="0" i="1" smtClean="0">
                              <a:latin typeface="Cambria Math" panose="02040503050406030204" pitchFamily="18" charset="0"/>
                            </a:rPr>
                            <m:t>0</m:t>
                          </m:r>
                        </m:e>
                      </m:d>
                      <m:r>
                        <a:rPr lang="de-CH" i="1" smtClean="0">
                          <a:latin typeface="Cambria Math" panose="02040503050406030204" pitchFamily="18" charset="0"/>
                          <a:ea typeface="Cambria Math" panose="02040503050406030204" pitchFamily="18" charset="0"/>
                        </a:rPr>
                        <m:t>≤</m:t>
                      </m:r>
                      <m:f>
                        <m:fPr>
                          <m:ctrlPr>
                            <a:rPr lang="de-CH" i="1">
                              <a:latin typeface="Cambria Math" panose="02040503050406030204" pitchFamily="18" charset="0"/>
                              <a:ea typeface="Cambria Math" panose="02040503050406030204" pitchFamily="18" charset="0"/>
                            </a:rPr>
                          </m:ctrlPr>
                        </m:fPr>
                        <m:num>
                          <m:sSub>
                            <m:sSubPr>
                              <m:ctrlPr>
                                <a:rPr lang="de-CH" i="1">
                                  <a:latin typeface="Cambria Math" panose="02040503050406030204" pitchFamily="18" charset="0"/>
                                </a:rPr>
                              </m:ctrlPr>
                            </m:sSubPr>
                            <m:e>
                              <m:r>
                                <a:rPr lang="de-CH" i="1">
                                  <a:latin typeface="Cambria Math" panose="02040503050406030204" pitchFamily="18" charset="0"/>
                                </a:rPr>
                                <m:t>𝐸</m:t>
                              </m:r>
                            </m:e>
                            <m:sub>
                              <m:r>
                                <a:rPr lang="de-CH" i="1">
                                  <a:latin typeface="Cambria Math" panose="02040503050406030204" pitchFamily="18" charset="0"/>
                                </a:rPr>
                                <m:t>𝑇𝐴𝑁𝐾</m:t>
                              </m:r>
                            </m:sub>
                          </m:sSub>
                          <m:d>
                            <m:dPr>
                              <m:ctrlPr>
                                <a:rPr lang="de-CH" i="1">
                                  <a:latin typeface="Cambria Math" panose="02040503050406030204" pitchFamily="18" charset="0"/>
                                </a:rPr>
                              </m:ctrlPr>
                            </m:dPr>
                            <m:e>
                              <m:r>
                                <a:rPr lang="de-CH" b="0" i="1" smtClean="0">
                                  <a:latin typeface="Cambria Math" panose="02040503050406030204" pitchFamily="18" charset="0"/>
                                </a:rPr>
                                <m:t>0</m:t>
                              </m:r>
                            </m:e>
                          </m:d>
                        </m:num>
                        <m:den>
                          <m:r>
                            <m:rPr>
                              <m:sty m:val="p"/>
                            </m:rPr>
                            <a:rPr lang="el-GR" i="1">
                              <a:latin typeface="Cambria Math" panose="02040503050406030204" pitchFamily="18" charset="0"/>
                              <a:ea typeface="Cambria Math" panose="02040503050406030204" pitchFamily="18" charset="0"/>
                            </a:rPr>
                            <m:t>Δ</m:t>
                          </m:r>
                          <m:r>
                            <a:rPr lang="de-CH" i="1">
                              <a:latin typeface="Cambria Math" panose="02040503050406030204" pitchFamily="18" charset="0"/>
                              <a:ea typeface="Cambria Math" panose="02040503050406030204" pitchFamily="18" charset="0"/>
                            </a:rPr>
                            <m:t>𝑡</m:t>
                          </m:r>
                        </m:den>
                      </m:f>
                    </m:oMath>
                  </m:oMathPara>
                </a14:m>
                <a:endParaRPr lang="en-US" dirty="0" smtClean="0"/>
              </a:p>
            </p:txBody>
          </p:sp>
        </mc:Choice>
        <mc:Fallback>
          <p:sp>
            <p:nvSpPr>
              <p:cNvPr id="9" name="Inhaltsplatzhalter 2">
                <a:extLst>
                  <a:ext uri="{FF2B5EF4-FFF2-40B4-BE49-F238E27FC236}">
                    <a16:creationId xmlns:a16="http://schemas.microsoft.com/office/drawing/2014/main" id="{5D30C9CD-6F3E-4243-AF8B-598CBE0FFE30}"/>
                  </a:ext>
                </a:extLst>
              </p:cNvPr>
              <p:cNvSpPr txBox="1">
                <a:spLocks noRot="1" noChangeAspect="1" noMove="1" noResize="1" noEditPoints="1" noAdjustHandles="1" noChangeArrowheads="1" noChangeShapeType="1" noTextEdit="1"/>
              </p:cNvSpPr>
              <p:nvPr/>
            </p:nvSpPr>
            <p:spPr>
              <a:xfrm>
                <a:off x="731837" y="1160351"/>
                <a:ext cx="10728325" cy="1244919"/>
              </a:xfrm>
              <a:prstGeom prst="rect">
                <a:avLst/>
              </a:prstGeom>
              <a:blipFill>
                <a:blip r:embed="rId2"/>
                <a:stretch>
                  <a:fillRect l="-1307" t="-585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Inhaltsplatzhalter 2">
                <a:extLst>
                  <a:ext uri="{FF2B5EF4-FFF2-40B4-BE49-F238E27FC236}">
                    <a16:creationId xmlns:a16="http://schemas.microsoft.com/office/drawing/2014/main" id="{5D30C9CD-6F3E-4243-AF8B-598CBE0FFE30}"/>
                  </a:ext>
                </a:extLst>
              </p:cNvPr>
              <p:cNvSpPr txBox="1">
                <a:spLocks/>
              </p:cNvSpPr>
              <p:nvPr/>
            </p:nvSpPr>
            <p:spPr>
              <a:xfrm>
                <a:off x="731836" y="2875425"/>
                <a:ext cx="10728325" cy="1029313"/>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463">
                  <a:buFont typeface="Arial" panose="020B0604020202020204" pitchFamily="34" charset="0"/>
                  <a:buNone/>
                </a:pPr>
                <a:r>
                  <a:rPr lang="en-US" dirty="0" smtClean="0"/>
                  <a:t>Periodicity constraint:</a:t>
                </a:r>
              </a:p>
              <a:p>
                <a:pPr marL="0" indent="-1463">
                  <a:buFont typeface="Arial" panose="020B0604020202020204" pitchFamily="34" charset="0"/>
                  <a:buNone/>
                </a:pPr>
                <a:endParaRPr lang="en-US" dirty="0" smtClean="0"/>
              </a:p>
              <a:p>
                <a:pPr marL="0" indent="-1463" algn="ctr">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de-CH" b="0" i="1" smtClean="0">
                              <a:latin typeface="Cambria Math" panose="02040503050406030204" pitchFamily="18" charset="0"/>
                            </a:rPr>
                            <m:t>𝐸</m:t>
                          </m:r>
                        </m:e>
                        <m:sub>
                          <m:r>
                            <a:rPr lang="de-CH" b="0" i="1" smtClean="0">
                              <a:latin typeface="Cambria Math" panose="02040503050406030204" pitchFamily="18" charset="0"/>
                            </a:rPr>
                            <m:t>𝑇𝐴𝑁𝐾</m:t>
                          </m:r>
                        </m:sub>
                      </m:sSub>
                      <m:d>
                        <m:dPr>
                          <m:ctrlPr>
                            <a:rPr lang="de-CH" i="1">
                              <a:latin typeface="Cambria Math" panose="02040503050406030204" pitchFamily="18" charset="0"/>
                            </a:rPr>
                          </m:ctrlPr>
                        </m:dPr>
                        <m:e>
                          <m:r>
                            <a:rPr lang="de-CH" b="0" i="1" smtClean="0">
                              <a:latin typeface="Cambria Math" panose="02040503050406030204" pitchFamily="18" charset="0"/>
                            </a:rPr>
                            <m:t>0</m:t>
                          </m:r>
                        </m:e>
                      </m:d>
                      <m:r>
                        <a:rPr lang="de-CH" b="0" i="1" smtClean="0">
                          <a:latin typeface="Cambria Math" panose="02040503050406030204" pitchFamily="18" charset="0"/>
                        </a:rPr>
                        <m:t>= </m:t>
                      </m:r>
                      <m:sSub>
                        <m:sSubPr>
                          <m:ctrlPr>
                            <a:rPr lang="en-US" i="1">
                              <a:latin typeface="Cambria Math" panose="02040503050406030204" pitchFamily="18" charset="0"/>
                            </a:rPr>
                          </m:ctrlPr>
                        </m:sSubPr>
                        <m:e>
                          <m:r>
                            <a:rPr lang="de-CH" i="1">
                              <a:latin typeface="Cambria Math" panose="02040503050406030204" pitchFamily="18" charset="0"/>
                            </a:rPr>
                            <m:t>𝐸</m:t>
                          </m:r>
                        </m:e>
                        <m:sub>
                          <m:r>
                            <a:rPr lang="de-CH" i="1">
                              <a:latin typeface="Cambria Math" panose="02040503050406030204" pitchFamily="18" charset="0"/>
                            </a:rPr>
                            <m:t>𝑇𝐴𝑁𝐾</m:t>
                          </m:r>
                        </m:sub>
                      </m:sSub>
                      <m:d>
                        <m:dPr>
                          <m:ctrlPr>
                            <a:rPr lang="de-CH" i="1">
                              <a:latin typeface="Cambria Math" panose="02040503050406030204" pitchFamily="18" charset="0"/>
                            </a:rPr>
                          </m:ctrlPr>
                        </m:dPr>
                        <m:e>
                          <m:r>
                            <a:rPr lang="de-CH" b="0" i="1" smtClean="0">
                              <a:latin typeface="Cambria Math" panose="02040503050406030204" pitchFamily="18" charset="0"/>
                            </a:rPr>
                            <m:t>8760</m:t>
                          </m:r>
                        </m:e>
                      </m:d>
                    </m:oMath>
                  </m:oMathPara>
                </a14:m>
                <a:endParaRPr lang="en-US" dirty="0" smtClean="0"/>
              </a:p>
            </p:txBody>
          </p:sp>
        </mc:Choice>
        <mc:Fallback>
          <p:sp>
            <p:nvSpPr>
              <p:cNvPr id="10" name="Inhaltsplatzhalter 2">
                <a:extLst>
                  <a:ext uri="{FF2B5EF4-FFF2-40B4-BE49-F238E27FC236}">
                    <a16:creationId xmlns:a16="http://schemas.microsoft.com/office/drawing/2014/main" id="{5D30C9CD-6F3E-4243-AF8B-598CBE0FFE30}"/>
                  </a:ext>
                </a:extLst>
              </p:cNvPr>
              <p:cNvSpPr txBox="1">
                <a:spLocks noRot="1" noChangeAspect="1" noMove="1" noResize="1" noEditPoints="1" noAdjustHandles="1" noChangeArrowheads="1" noChangeShapeType="1" noTextEdit="1"/>
              </p:cNvSpPr>
              <p:nvPr/>
            </p:nvSpPr>
            <p:spPr>
              <a:xfrm>
                <a:off x="731836" y="2875425"/>
                <a:ext cx="10728325" cy="1029313"/>
              </a:xfrm>
              <a:prstGeom prst="rect">
                <a:avLst/>
              </a:prstGeom>
              <a:blipFill>
                <a:blip r:embed="rId3"/>
                <a:stretch>
                  <a:fillRect l="-1307" t="-71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Inhaltsplatzhalter 2">
                <a:extLst>
                  <a:ext uri="{FF2B5EF4-FFF2-40B4-BE49-F238E27FC236}">
                    <a16:creationId xmlns:a16="http://schemas.microsoft.com/office/drawing/2014/main" id="{5D30C9CD-6F3E-4243-AF8B-598CBE0FFE30}"/>
                  </a:ext>
                </a:extLst>
              </p:cNvPr>
              <p:cNvSpPr txBox="1">
                <a:spLocks/>
              </p:cNvSpPr>
              <p:nvPr/>
            </p:nvSpPr>
            <p:spPr>
              <a:xfrm>
                <a:off x="731836" y="4374892"/>
                <a:ext cx="10728325" cy="1244919"/>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463">
                  <a:buFont typeface="Arial" panose="020B0604020202020204" pitchFamily="34" charset="0"/>
                  <a:buNone/>
                </a:pPr>
                <a:r>
                  <a:rPr lang="en-US" dirty="0" smtClean="0"/>
                  <a:t>Power balance:</a:t>
                </a:r>
              </a:p>
              <a:p>
                <a:pPr marL="0" indent="-1463">
                  <a:buFont typeface="Arial" panose="020B0604020202020204" pitchFamily="34" charset="0"/>
                  <a:buNone/>
                </a:pPr>
                <a:endParaRPr lang="en-US" dirty="0" smtClean="0"/>
              </a:p>
              <a:p>
                <a:pPr marL="0" indent="-1463" algn="ctr">
                  <a:buNone/>
                </a:pPr>
                <a14:m>
                  <m:oMath xmlns:m="http://schemas.openxmlformats.org/officeDocument/2006/math">
                    <m:sSub>
                      <m:sSubPr>
                        <m:ctrlPr>
                          <a:rPr lang="en-US" i="1">
                            <a:latin typeface="Cambria Math" panose="02040503050406030204" pitchFamily="18" charset="0"/>
                          </a:rPr>
                        </m:ctrlPr>
                      </m:sSubPr>
                      <m:e>
                        <m:r>
                          <a:rPr lang="de-CH" i="1">
                            <a:latin typeface="Cambria Math" panose="02040503050406030204" pitchFamily="18" charset="0"/>
                          </a:rPr>
                          <m:t>𝑃</m:t>
                        </m:r>
                      </m:e>
                      <m:sub>
                        <m:r>
                          <a:rPr lang="de-CH" b="0" i="1" smtClean="0">
                            <a:latin typeface="Cambria Math" panose="02040503050406030204" pitchFamily="18" charset="0"/>
                          </a:rPr>
                          <m:t>𝐸𝐿𝑌</m:t>
                        </m:r>
                      </m:sub>
                    </m:sSub>
                    <m:d>
                      <m:dPr>
                        <m:ctrlPr>
                          <a:rPr lang="de-CH" i="1">
                            <a:latin typeface="Cambria Math" panose="02040503050406030204" pitchFamily="18" charset="0"/>
                          </a:rPr>
                        </m:ctrlPr>
                      </m:dPr>
                      <m:e>
                        <m:r>
                          <a:rPr lang="de-CH" i="1">
                            <a:latin typeface="Cambria Math" panose="02040503050406030204" pitchFamily="18" charset="0"/>
                          </a:rPr>
                          <m:t>𝑡</m:t>
                        </m:r>
                      </m:e>
                    </m:d>
                    <m:r>
                      <a:rPr lang="de-CH" b="0" i="1" smtClean="0">
                        <a:latin typeface="Cambria Math" panose="02040503050406030204" pitchFamily="18" charset="0"/>
                      </a:rPr>
                      <m:t>+</m:t>
                    </m:r>
                    <m:sSub>
                      <m:sSubPr>
                        <m:ctrlPr>
                          <a:rPr lang="en-US" i="1">
                            <a:latin typeface="Cambria Math" panose="02040503050406030204" pitchFamily="18" charset="0"/>
                          </a:rPr>
                        </m:ctrlPr>
                      </m:sSubPr>
                      <m:e>
                        <m:r>
                          <a:rPr lang="de-CH" i="1">
                            <a:latin typeface="Cambria Math" panose="02040503050406030204" pitchFamily="18" charset="0"/>
                          </a:rPr>
                          <m:t>𝑃</m:t>
                        </m:r>
                      </m:e>
                      <m:sub>
                        <m:r>
                          <a:rPr lang="de-CH" i="1">
                            <a:latin typeface="Cambria Math" panose="02040503050406030204" pitchFamily="18" charset="0"/>
                          </a:rPr>
                          <m:t>𝐶</m:t>
                        </m:r>
                      </m:sub>
                    </m:sSub>
                    <m:d>
                      <m:dPr>
                        <m:ctrlPr>
                          <a:rPr lang="de-CH" i="1">
                            <a:latin typeface="Cambria Math" panose="02040503050406030204" pitchFamily="18" charset="0"/>
                          </a:rPr>
                        </m:ctrlPr>
                      </m:dPr>
                      <m:e>
                        <m:r>
                          <a:rPr lang="de-CH" i="1">
                            <a:latin typeface="Cambria Math" panose="02040503050406030204" pitchFamily="18" charset="0"/>
                          </a:rPr>
                          <m:t>𝑡</m:t>
                        </m:r>
                      </m:e>
                    </m:d>
                    <m:r>
                      <a:rPr lang="de-CH" b="0" i="1" smtClean="0">
                        <a:latin typeface="Cambria Math" panose="02040503050406030204" pitchFamily="18" charset="0"/>
                      </a:rPr>
                      <m:t>+</m:t>
                    </m:r>
                    <m:sSub>
                      <m:sSubPr>
                        <m:ctrlPr>
                          <a:rPr lang="en-US" i="1">
                            <a:latin typeface="Cambria Math" panose="02040503050406030204" pitchFamily="18" charset="0"/>
                          </a:rPr>
                        </m:ctrlPr>
                      </m:sSubPr>
                      <m:e>
                        <m:r>
                          <a:rPr lang="de-CH" i="1">
                            <a:latin typeface="Cambria Math" panose="02040503050406030204" pitchFamily="18" charset="0"/>
                          </a:rPr>
                          <m:t>𝑃</m:t>
                        </m:r>
                      </m:e>
                      <m:sub>
                        <m:r>
                          <a:rPr lang="de-CH" b="0" i="1" smtClean="0">
                            <a:latin typeface="Cambria Math" panose="02040503050406030204" pitchFamily="18" charset="0"/>
                          </a:rPr>
                          <m:t>𝑒𝑥𝑝</m:t>
                        </m:r>
                      </m:sub>
                    </m:sSub>
                    <m:d>
                      <m:dPr>
                        <m:ctrlPr>
                          <a:rPr lang="de-CH" i="1">
                            <a:latin typeface="Cambria Math" panose="02040503050406030204" pitchFamily="18" charset="0"/>
                          </a:rPr>
                        </m:ctrlPr>
                      </m:dPr>
                      <m:e>
                        <m:r>
                          <a:rPr lang="de-CH" i="1">
                            <a:latin typeface="Cambria Math" panose="02040503050406030204" pitchFamily="18" charset="0"/>
                          </a:rPr>
                          <m:t>𝑡</m:t>
                        </m:r>
                      </m:e>
                    </m:d>
                    <m:r>
                      <a:rPr lang="de-CH" b="0" i="1" smtClean="0">
                        <a:latin typeface="Cambria Math" panose="02040503050406030204" pitchFamily="18" charset="0"/>
                      </a:rPr>
                      <m:t>+</m:t>
                    </m:r>
                    <m:sSub>
                      <m:sSubPr>
                        <m:ctrlPr>
                          <a:rPr lang="en-US" i="1">
                            <a:latin typeface="Cambria Math" panose="02040503050406030204" pitchFamily="18" charset="0"/>
                          </a:rPr>
                        </m:ctrlPr>
                      </m:sSubPr>
                      <m:e>
                        <m:r>
                          <a:rPr lang="de-CH" i="1">
                            <a:latin typeface="Cambria Math" panose="02040503050406030204" pitchFamily="18" charset="0"/>
                          </a:rPr>
                          <m:t>𝑃</m:t>
                        </m:r>
                      </m:e>
                      <m:sub>
                        <m:r>
                          <a:rPr lang="de-CH" b="0" i="1" smtClean="0">
                            <a:latin typeface="Cambria Math" panose="02040503050406030204" pitchFamily="18" charset="0"/>
                          </a:rPr>
                          <m:t>𝐷𝑒𝑚𝑎𝑛𝑑</m:t>
                        </m:r>
                      </m:sub>
                    </m:sSub>
                    <m:d>
                      <m:dPr>
                        <m:ctrlPr>
                          <a:rPr lang="de-CH" i="1">
                            <a:latin typeface="Cambria Math" panose="02040503050406030204" pitchFamily="18" charset="0"/>
                          </a:rPr>
                        </m:ctrlPr>
                      </m:dPr>
                      <m:e>
                        <m:r>
                          <a:rPr lang="de-CH" i="1">
                            <a:latin typeface="Cambria Math" panose="02040503050406030204" pitchFamily="18" charset="0"/>
                          </a:rPr>
                          <m:t>𝑡</m:t>
                        </m:r>
                      </m:e>
                    </m:d>
                    <m:r>
                      <a:rPr lang="de-CH"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de-CH" i="1">
                            <a:latin typeface="Cambria Math" panose="02040503050406030204" pitchFamily="18" charset="0"/>
                          </a:rPr>
                          <m:t>𝑃</m:t>
                        </m:r>
                      </m:e>
                      <m:sub>
                        <m:r>
                          <a:rPr lang="de-CH" i="1">
                            <a:latin typeface="Cambria Math" panose="02040503050406030204" pitchFamily="18" charset="0"/>
                          </a:rPr>
                          <m:t>𝐹𝐶</m:t>
                        </m:r>
                      </m:sub>
                    </m:sSub>
                    <m:d>
                      <m:dPr>
                        <m:ctrlPr>
                          <a:rPr lang="de-CH" i="1">
                            <a:latin typeface="Cambria Math" panose="02040503050406030204" pitchFamily="18" charset="0"/>
                          </a:rPr>
                        </m:ctrlPr>
                      </m:dPr>
                      <m:e>
                        <m:r>
                          <a:rPr lang="de-CH" i="1">
                            <a:latin typeface="Cambria Math" panose="02040503050406030204" pitchFamily="18" charset="0"/>
                          </a:rPr>
                          <m:t>𝑡</m:t>
                        </m:r>
                      </m:e>
                    </m:d>
                    <m:r>
                      <a:rPr lang="de-CH" b="0" i="1" smtClean="0">
                        <a:latin typeface="Cambria Math" panose="02040503050406030204" pitchFamily="18" charset="0"/>
                      </a:rPr>
                      <m:t>+</m:t>
                    </m:r>
                    <m:sSub>
                      <m:sSubPr>
                        <m:ctrlPr>
                          <a:rPr lang="en-US" i="1">
                            <a:latin typeface="Cambria Math" panose="02040503050406030204" pitchFamily="18" charset="0"/>
                          </a:rPr>
                        </m:ctrlPr>
                      </m:sSubPr>
                      <m:e>
                        <m:r>
                          <a:rPr lang="de-CH" i="1">
                            <a:latin typeface="Cambria Math" panose="02040503050406030204" pitchFamily="18" charset="0"/>
                          </a:rPr>
                          <m:t>𝑃</m:t>
                        </m:r>
                      </m:e>
                      <m:sub>
                        <m:r>
                          <a:rPr lang="de-CH" b="0" i="1" smtClean="0">
                            <a:latin typeface="Cambria Math" panose="02040503050406030204" pitchFamily="18" charset="0"/>
                          </a:rPr>
                          <m:t>𝑃𝑉</m:t>
                        </m:r>
                      </m:sub>
                    </m:sSub>
                    <m:d>
                      <m:dPr>
                        <m:ctrlPr>
                          <a:rPr lang="de-CH" i="1">
                            <a:latin typeface="Cambria Math" panose="02040503050406030204" pitchFamily="18" charset="0"/>
                          </a:rPr>
                        </m:ctrlPr>
                      </m:dPr>
                      <m:e>
                        <m:r>
                          <a:rPr lang="de-CH" i="1">
                            <a:latin typeface="Cambria Math" panose="02040503050406030204" pitchFamily="18" charset="0"/>
                          </a:rPr>
                          <m:t>𝑡</m:t>
                        </m:r>
                      </m:e>
                    </m:d>
                  </m:oMath>
                </a14:m>
                <a:r>
                  <a:rPr lang="en-US" dirty="0" smtClean="0"/>
                  <a:t> + </a:t>
                </a:r>
                <a14:m>
                  <m:oMath xmlns:m="http://schemas.openxmlformats.org/officeDocument/2006/math">
                    <m:sSub>
                      <m:sSubPr>
                        <m:ctrlPr>
                          <a:rPr lang="en-US" i="1">
                            <a:latin typeface="Cambria Math" panose="02040503050406030204" pitchFamily="18" charset="0"/>
                          </a:rPr>
                        </m:ctrlPr>
                      </m:sSubPr>
                      <m:e>
                        <m:r>
                          <a:rPr lang="de-CH" i="1">
                            <a:latin typeface="Cambria Math" panose="02040503050406030204" pitchFamily="18" charset="0"/>
                          </a:rPr>
                          <m:t>𝑃</m:t>
                        </m:r>
                      </m:e>
                      <m:sub>
                        <m:r>
                          <a:rPr lang="de-CH" b="0" i="1" smtClean="0">
                            <a:latin typeface="Cambria Math" panose="02040503050406030204" pitchFamily="18" charset="0"/>
                          </a:rPr>
                          <m:t>𝐼𝑚𝑝</m:t>
                        </m:r>
                      </m:sub>
                    </m:sSub>
                    <m:d>
                      <m:dPr>
                        <m:ctrlPr>
                          <a:rPr lang="de-CH" i="1">
                            <a:latin typeface="Cambria Math" panose="02040503050406030204" pitchFamily="18" charset="0"/>
                          </a:rPr>
                        </m:ctrlPr>
                      </m:dPr>
                      <m:e>
                        <m:r>
                          <a:rPr lang="de-CH" i="1">
                            <a:latin typeface="Cambria Math" panose="02040503050406030204" pitchFamily="18" charset="0"/>
                          </a:rPr>
                          <m:t>𝑡</m:t>
                        </m:r>
                      </m:e>
                    </m:d>
                  </m:oMath>
                </a14:m>
                <a:endParaRPr lang="en-US" dirty="0" smtClean="0"/>
              </a:p>
            </p:txBody>
          </p:sp>
        </mc:Choice>
        <mc:Fallback>
          <p:sp>
            <p:nvSpPr>
              <p:cNvPr id="11" name="Inhaltsplatzhalter 2">
                <a:extLst>
                  <a:ext uri="{FF2B5EF4-FFF2-40B4-BE49-F238E27FC236}">
                    <a16:creationId xmlns:a16="http://schemas.microsoft.com/office/drawing/2014/main" id="{5D30C9CD-6F3E-4243-AF8B-598CBE0FFE30}"/>
                  </a:ext>
                </a:extLst>
              </p:cNvPr>
              <p:cNvSpPr txBox="1">
                <a:spLocks noRot="1" noChangeAspect="1" noMove="1" noResize="1" noEditPoints="1" noAdjustHandles="1" noChangeArrowheads="1" noChangeShapeType="1" noTextEdit="1"/>
              </p:cNvSpPr>
              <p:nvPr/>
            </p:nvSpPr>
            <p:spPr>
              <a:xfrm>
                <a:off x="731836" y="4374892"/>
                <a:ext cx="10728325" cy="1244919"/>
              </a:xfrm>
              <a:prstGeom prst="rect">
                <a:avLst/>
              </a:prstGeom>
              <a:blipFill>
                <a:blip r:embed="rId4"/>
                <a:stretch>
                  <a:fillRect l="-1307" t="-5882"/>
                </a:stretch>
              </a:blipFill>
            </p:spPr>
            <p:txBody>
              <a:bodyPr/>
              <a:lstStyle/>
              <a:p>
                <a:r>
                  <a:rPr lang="en-US">
                    <a:noFill/>
                  </a:rPr>
                  <a:t> </a:t>
                </a:r>
              </a:p>
            </p:txBody>
          </p:sp>
        </mc:Fallback>
      </mc:AlternateContent>
    </p:spTree>
    <p:extLst>
      <p:ext uri="{BB962C8B-B14F-4D97-AF65-F5344CB8AC3E}">
        <p14:creationId xmlns:p14="http://schemas.microsoft.com/office/powerpoint/2010/main" val="37786536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2A71FBB-3009-40AD-979B-DB4E5F59289E}"/>
              </a:ext>
            </a:extLst>
          </p:cNvPr>
          <p:cNvSpPr>
            <a:spLocks noGrp="1"/>
          </p:cNvSpPr>
          <p:nvPr>
            <p:ph idx="1"/>
          </p:nvPr>
        </p:nvSpPr>
        <p:spPr/>
        <p:txBody>
          <a:bodyPr/>
          <a:lstStyle/>
          <a:p>
            <a:r>
              <a:rPr lang="de-DE" dirty="0"/>
              <a:t>Maxime Fischer</a:t>
            </a:r>
          </a:p>
          <a:p>
            <a:r>
              <a:rPr lang="de-DE" dirty="0">
                <a:hlinkClick r:id="rId2"/>
              </a:rPr>
              <a:t>fmaxime@student.ethz.ch</a:t>
            </a:r>
            <a:endParaRPr lang="de-DE" dirty="0"/>
          </a:p>
          <a:p>
            <a:endParaRPr lang="de-DE" dirty="0"/>
          </a:p>
          <a:p>
            <a:r>
              <a:rPr lang="de-DE" dirty="0"/>
              <a:t>ETH Zürich</a:t>
            </a:r>
          </a:p>
          <a:p>
            <a:r>
              <a:rPr lang="de-CH" dirty="0">
                <a:solidFill>
                  <a:srgbClr val="000000"/>
                </a:solidFill>
              </a:rPr>
              <a:t>D-MAVT, Maschineningenieurwissenschaften (Mobilität)</a:t>
            </a:r>
            <a:r>
              <a:rPr lang="de-CH" dirty="0"/>
              <a:t/>
            </a:r>
            <a:br>
              <a:rPr lang="de-CH" dirty="0"/>
            </a:br>
            <a:r>
              <a:rPr lang="en-US" dirty="0">
                <a:solidFill>
                  <a:srgbClr val="000000"/>
                </a:solidFill>
              </a:rPr>
              <a:t>Building LEO </a:t>
            </a:r>
          </a:p>
          <a:p>
            <a:r>
              <a:rPr lang="en-US" dirty="0">
                <a:solidFill>
                  <a:srgbClr val="000000"/>
                </a:solidFill>
              </a:rPr>
              <a:t>Leonhardstrasse 27, </a:t>
            </a:r>
          </a:p>
          <a:p>
            <a:r>
              <a:rPr lang="en-US" dirty="0">
                <a:solidFill>
                  <a:srgbClr val="000000"/>
                </a:solidFill>
              </a:rPr>
              <a:t>8092 Zürich</a:t>
            </a:r>
          </a:p>
          <a:p>
            <a:endParaRPr lang="de-DE" dirty="0"/>
          </a:p>
          <a:p>
            <a:r>
              <a:rPr lang="de-DE" dirty="0">
                <a:hlinkClick r:id="rId3"/>
              </a:rPr>
              <a:t>https://rre.ethz.ch/</a:t>
            </a:r>
            <a:endParaRPr lang="de-DE" dirty="0"/>
          </a:p>
          <a:p>
            <a:endParaRPr lang="de-CH" dirty="0"/>
          </a:p>
        </p:txBody>
      </p:sp>
      <p:sp>
        <p:nvSpPr>
          <p:cNvPr id="2" name="Bildplatzhalter 1">
            <a:extLst>
              <a:ext uri="{FF2B5EF4-FFF2-40B4-BE49-F238E27FC236}">
                <a16:creationId xmlns:a16="http://schemas.microsoft.com/office/drawing/2014/main" id="{A7932926-A987-44F4-A8A1-AB55FBE1FD4B}"/>
              </a:ext>
            </a:extLst>
          </p:cNvPr>
          <p:cNvSpPr>
            <a:spLocks noGrp="1"/>
          </p:cNvSpPr>
          <p:nvPr>
            <p:ph type="pic" sz="quarter" idx="12"/>
          </p:nvPr>
        </p:nvSpPr>
        <p:spPr/>
      </p:sp>
    </p:spTree>
    <p:extLst>
      <p:ext uri="{BB962C8B-B14F-4D97-AF65-F5344CB8AC3E}">
        <p14:creationId xmlns:p14="http://schemas.microsoft.com/office/powerpoint/2010/main" val="12842617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6861D6AC-3BAC-4A50-9479-1E7CD895A648}" type="datetime1">
              <a:rPr lang="de-CH" smtClean="0"/>
              <a:pPr/>
              <a:t>12.05.2024</a:t>
            </a:fld>
            <a:endParaRPr lang="de-CH" dirty="0"/>
          </a:p>
        </p:txBody>
      </p:sp>
      <p:sp>
        <p:nvSpPr>
          <p:cNvPr id="5" name="Fußzeilenplatzhalter 4"/>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6" name="Foliennummernplatzhalter 5"/>
          <p:cNvSpPr>
            <a:spLocks noGrp="1"/>
          </p:cNvSpPr>
          <p:nvPr>
            <p:ph type="sldNum" sz="quarter" idx="12"/>
          </p:nvPr>
        </p:nvSpPr>
        <p:spPr/>
        <p:txBody>
          <a:bodyPr/>
          <a:lstStyle/>
          <a:p>
            <a:fld id="{5ACA52AF-F19D-405C-AD5F-7D94B96A5CC3}" type="slidenum">
              <a:rPr lang="de-CH" smtClean="0"/>
              <a:pPr/>
              <a:t>3</a:t>
            </a:fld>
            <a:endParaRPr lang="de-CH" dirty="0"/>
          </a:p>
        </p:txBody>
      </p:sp>
      <p:sp>
        <p:nvSpPr>
          <p:cNvPr id="7" name="Titel 1">
            <a:extLst>
              <a:ext uri="{FF2B5EF4-FFF2-40B4-BE49-F238E27FC236}">
                <a16:creationId xmlns:a16="http://schemas.microsoft.com/office/drawing/2014/main" id="{B2FE22A1-56F7-4FF9-8A90-D307E67331DC}"/>
              </a:ext>
            </a:extLst>
          </p:cNvPr>
          <p:cNvSpPr txBox="1">
            <a:spLocks/>
          </p:cNvSpPr>
          <p:nvPr/>
        </p:nvSpPr>
        <p:spPr>
          <a:xfrm>
            <a:off x="731837" y="260351"/>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Segoe UI" panose="020B0502040204020203" pitchFamily="34" charset="0"/>
                <a:ea typeface="+mj-ea"/>
                <a:cs typeface="Segoe UI" panose="020B0502040204020203" pitchFamily="34" charset="0"/>
              </a:defRPr>
            </a:lvl1pPr>
          </a:lstStyle>
          <a:p>
            <a:r>
              <a:rPr lang="de-DE" dirty="0" smtClean="0"/>
              <a:t>Motivation</a:t>
            </a:r>
            <a:endParaRPr lang="de-CH" dirty="0"/>
          </a:p>
        </p:txBody>
      </p:sp>
      <p:sp>
        <p:nvSpPr>
          <p:cNvPr id="8" name="Inhaltsplatzhalter 2">
            <a:extLst>
              <a:ext uri="{FF2B5EF4-FFF2-40B4-BE49-F238E27FC236}">
                <a16:creationId xmlns:a16="http://schemas.microsoft.com/office/drawing/2014/main" id="{56BD7DC3-17C3-4B09-9D8E-F143A82B205E}"/>
              </a:ext>
            </a:extLst>
          </p:cNvPr>
          <p:cNvSpPr>
            <a:spLocks noGrp="1"/>
          </p:cNvSpPr>
          <p:nvPr>
            <p:ph idx="1"/>
          </p:nvPr>
        </p:nvSpPr>
        <p:spPr>
          <a:xfrm>
            <a:off x="731838" y="1160351"/>
            <a:ext cx="6435082" cy="4620517"/>
          </a:xfrm>
        </p:spPr>
        <p:txBody>
          <a:bodyPr/>
          <a:lstStyle/>
          <a:p>
            <a:pPr marL="0" indent="0">
              <a:buNone/>
            </a:pPr>
            <a:r>
              <a:rPr lang="en-US" u="sng" dirty="0"/>
              <a:t>Idea: </a:t>
            </a:r>
          </a:p>
          <a:p>
            <a:pPr marL="614557" indent="-342720" algn="just">
              <a:spcBef>
                <a:spcPts val="499"/>
              </a:spcBef>
              <a:buClr>
                <a:srgbClr val="000000"/>
              </a:buClr>
              <a:buFont typeface="Wingdings" charset="2"/>
              <a:buChar char=""/>
            </a:pPr>
            <a:r>
              <a:rPr lang="en-US" b="1" spc="-1" dirty="0" smtClean="0">
                <a:solidFill>
                  <a:srgbClr val="000000"/>
                </a:solidFill>
              </a:rPr>
              <a:t>Sector coupling</a:t>
            </a:r>
            <a:r>
              <a:rPr lang="en-US" spc="-1" dirty="0" smtClean="0">
                <a:solidFill>
                  <a:srgbClr val="000000"/>
                </a:solidFill>
              </a:rPr>
              <a:t>: couple the </a:t>
            </a:r>
            <a:r>
              <a:rPr lang="en-US" spc="-1" dirty="0">
                <a:solidFill>
                  <a:srgbClr val="000000"/>
                </a:solidFill>
              </a:rPr>
              <a:t>electricity sector to heating and mobility. This enables </a:t>
            </a:r>
            <a:r>
              <a:rPr lang="en-US" b="1" spc="-1" dirty="0">
                <a:solidFill>
                  <a:srgbClr val="000000"/>
                </a:solidFill>
              </a:rPr>
              <a:t>decarbonisation</a:t>
            </a:r>
            <a:r>
              <a:rPr lang="en-US" spc="-1" dirty="0">
                <a:solidFill>
                  <a:srgbClr val="000000"/>
                </a:solidFill>
              </a:rPr>
              <a:t> of these sectors and offers more </a:t>
            </a:r>
            <a:r>
              <a:rPr lang="en-US" b="1" spc="-1" dirty="0">
                <a:solidFill>
                  <a:srgbClr val="000000"/>
                </a:solidFill>
              </a:rPr>
              <a:t>flexibility</a:t>
            </a:r>
            <a:r>
              <a:rPr lang="en-US" spc="-1" dirty="0">
                <a:solidFill>
                  <a:srgbClr val="000000"/>
                </a:solidFill>
              </a:rPr>
              <a:t> to the power system with regards to </a:t>
            </a:r>
            <a:r>
              <a:rPr lang="en-US" b="1" spc="-1" dirty="0">
                <a:solidFill>
                  <a:srgbClr val="000000"/>
                </a:solidFill>
              </a:rPr>
              <a:t>storage</a:t>
            </a:r>
            <a:r>
              <a:rPr lang="en-US" spc="-1" dirty="0">
                <a:solidFill>
                  <a:srgbClr val="000000"/>
                </a:solidFill>
              </a:rPr>
              <a:t> (short to long term) and </a:t>
            </a:r>
            <a:r>
              <a:rPr lang="en-US" b="1" spc="-1" dirty="0">
                <a:solidFill>
                  <a:srgbClr val="000000"/>
                </a:solidFill>
              </a:rPr>
              <a:t>demand-side management</a:t>
            </a:r>
            <a:r>
              <a:rPr lang="en-US" spc="-1" dirty="0" smtClean="0">
                <a:solidFill>
                  <a:srgbClr val="000000"/>
                </a:solidFill>
              </a:rPr>
              <a:t>.</a:t>
            </a:r>
          </a:p>
          <a:p>
            <a:pPr marL="271837" indent="0" algn="just">
              <a:spcBef>
                <a:spcPts val="499"/>
              </a:spcBef>
              <a:buClr>
                <a:srgbClr val="000000"/>
              </a:buClr>
              <a:buNone/>
            </a:pPr>
            <a:endParaRPr lang="en-US" spc="-1" dirty="0">
              <a:solidFill>
                <a:srgbClr val="000000"/>
              </a:solidFill>
            </a:endParaRPr>
          </a:p>
          <a:p>
            <a:pPr marL="614557" indent="-342720" algn="just">
              <a:spcBef>
                <a:spcPts val="499"/>
              </a:spcBef>
              <a:buClr>
                <a:srgbClr val="000000"/>
              </a:buClr>
              <a:buFont typeface="Wingdings" charset="2"/>
              <a:buChar char=""/>
            </a:pPr>
            <a:r>
              <a:rPr lang="en-US" spc="-1" dirty="0">
                <a:solidFill>
                  <a:srgbClr val="000000"/>
                </a:solidFill>
              </a:rPr>
              <a:t>Within this framework, </a:t>
            </a:r>
            <a:r>
              <a:rPr lang="en-US" b="1" spc="-1" dirty="0">
                <a:solidFill>
                  <a:srgbClr val="000000"/>
                </a:solidFill>
              </a:rPr>
              <a:t>Hydrogen Energy Storage Systems </a:t>
            </a:r>
            <a:r>
              <a:rPr lang="en-US" spc="-1" dirty="0">
                <a:solidFill>
                  <a:srgbClr val="000000"/>
                </a:solidFill>
              </a:rPr>
              <a:t>(HESS) have recently caught much attention due to their ability to </a:t>
            </a:r>
            <a:r>
              <a:rPr lang="en-US" b="1" spc="-1" dirty="0">
                <a:solidFill>
                  <a:srgbClr val="000000"/>
                </a:solidFill>
              </a:rPr>
              <a:t>compensate</a:t>
            </a:r>
            <a:r>
              <a:rPr lang="en-US" spc="-1" dirty="0">
                <a:solidFill>
                  <a:srgbClr val="000000"/>
                </a:solidFill>
              </a:rPr>
              <a:t> the seasonal intermittency of renewable energy </a:t>
            </a:r>
            <a:r>
              <a:rPr lang="en-US" spc="-1" dirty="0" smtClean="0">
                <a:solidFill>
                  <a:srgbClr val="000000"/>
                </a:solidFill>
              </a:rPr>
              <a:t>sources and enhancing </a:t>
            </a:r>
            <a:r>
              <a:rPr lang="en-US" b="1" spc="-1" dirty="0" smtClean="0">
                <a:solidFill>
                  <a:srgbClr val="000000"/>
                </a:solidFill>
              </a:rPr>
              <a:t>energy security</a:t>
            </a:r>
            <a:r>
              <a:rPr lang="en-US" spc="-1" baseline="30000" dirty="0" smtClean="0">
                <a:solidFill>
                  <a:srgbClr val="000000"/>
                </a:solidFill>
              </a:rPr>
              <a:t>1</a:t>
            </a:r>
            <a:r>
              <a:rPr lang="en-US" spc="-1" dirty="0" smtClean="0">
                <a:solidFill>
                  <a:srgbClr val="000000"/>
                </a:solidFill>
              </a:rPr>
              <a:t>.</a:t>
            </a:r>
          </a:p>
          <a:p>
            <a:pPr marL="271837" indent="0" algn="just">
              <a:spcBef>
                <a:spcPts val="499"/>
              </a:spcBef>
              <a:buClr>
                <a:srgbClr val="000000"/>
              </a:buClr>
              <a:buNone/>
            </a:pPr>
            <a:endParaRPr lang="en-US" spc="-1" dirty="0" smtClean="0">
              <a:solidFill>
                <a:srgbClr val="000000"/>
              </a:solidFill>
            </a:endParaRPr>
          </a:p>
          <a:p>
            <a:pPr marL="614557" indent="-342720" algn="just">
              <a:spcBef>
                <a:spcPts val="499"/>
              </a:spcBef>
              <a:buClr>
                <a:srgbClr val="000000"/>
              </a:buClr>
              <a:buFont typeface="Wingdings" charset="2"/>
              <a:buChar char=""/>
            </a:pPr>
            <a:r>
              <a:rPr lang="en-US" dirty="0" smtClean="0"/>
              <a:t>Implementing </a:t>
            </a:r>
            <a:r>
              <a:rPr lang="en-US" dirty="0"/>
              <a:t>Hydrogen Energy Storage Systems for peak shaving could effectively optimize network costs and adapt to fluctuating loads.</a:t>
            </a:r>
            <a:endParaRPr lang="de-DE" dirty="0"/>
          </a:p>
        </p:txBody>
      </p:sp>
      <p:graphicFrame>
        <p:nvGraphicFramePr>
          <p:cNvPr id="12" name="Diagramm 11"/>
          <p:cNvGraphicFramePr/>
          <p:nvPr>
            <p:extLst>
              <p:ext uri="{D42A27DB-BD31-4B8C-83A1-F6EECF244321}">
                <p14:modId xmlns:p14="http://schemas.microsoft.com/office/powerpoint/2010/main" val="1335067481"/>
              </p:ext>
            </p:extLst>
          </p:nvPr>
        </p:nvGraphicFramePr>
        <p:xfrm>
          <a:off x="7166920" y="1428655"/>
          <a:ext cx="5239264" cy="4206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80799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Objectives</a:t>
            </a:r>
            <a:endParaRPr lang="en-US" dirty="0"/>
          </a:p>
        </p:txBody>
      </p:sp>
      <p:sp>
        <p:nvSpPr>
          <p:cNvPr id="4" name="Datumsplatzhalter 3"/>
          <p:cNvSpPr>
            <a:spLocks noGrp="1"/>
          </p:cNvSpPr>
          <p:nvPr>
            <p:ph type="dt" sz="half" idx="10"/>
          </p:nvPr>
        </p:nvSpPr>
        <p:spPr/>
        <p:txBody>
          <a:bodyPr/>
          <a:lstStyle/>
          <a:p>
            <a:fld id="{360162FC-E8FF-4D52-8F53-8F2A2A3AD348}"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4</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grpSp>
        <p:nvGrpSpPr>
          <p:cNvPr id="9" name="Gruppieren 8"/>
          <p:cNvGrpSpPr/>
          <p:nvPr/>
        </p:nvGrpSpPr>
        <p:grpSpPr>
          <a:xfrm>
            <a:off x="731837" y="1918223"/>
            <a:ext cx="4953908" cy="2972345"/>
            <a:chOff x="1270" y="45404"/>
            <a:chExt cx="4953908" cy="2972345"/>
          </a:xfrm>
        </p:grpSpPr>
        <p:sp>
          <p:nvSpPr>
            <p:cNvPr id="10" name="Rechteck 9"/>
            <p:cNvSpPr/>
            <p:nvPr/>
          </p:nvSpPr>
          <p:spPr>
            <a:xfrm>
              <a:off x="1270" y="45404"/>
              <a:ext cx="4953908" cy="2972345"/>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Textfeld 10"/>
            <p:cNvSpPr txBox="1"/>
            <p:nvPr/>
          </p:nvSpPr>
          <p:spPr>
            <a:xfrm>
              <a:off x="1270" y="45404"/>
              <a:ext cx="4953908" cy="2972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What is the </a:t>
              </a:r>
              <a:r>
                <a:rPr lang="en-US" sz="2400" b="1" kern="1200" dirty="0" smtClean="0">
                  <a:latin typeface="Segoe UI" panose="020B0502040204020203" pitchFamily="34" charset="0"/>
                  <a:cs typeface="Segoe UI" panose="020B0502040204020203" pitchFamily="34" charset="0"/>
                </a:rPr>
                <a:t>optimal design </a:t>
              </a:r>
              <a:r>
                <a:rPr lang="en-US" sz="2400" kern="1200" dirty="0" smtClean="0">
                  <a:latin typeface="Segoe UI" panose="020B0502040204020203" pitchFamily="34" charset="0"/>
                  <a:cs typeface="Segoe UI" panose="020B0502040204020203" pitchFamily="34" charset="0"/>
                </a:rPr>
                <a:t>of a Hydrogen Energy Storage System with heat coupling that allows for </a:t>
              </a:r>
              <a:r>
                <a:rPr lang="en-US" sz="2400" b="1" kern="1200" dirty="0" smtClean="0">
                  <a:latin typeface="Segoe UI" panose="020B0502040204020203" pitchFamily="34" charset="0"/>
                  <a:cs typeface="Segoe UI" panose="020B0502040204020203" pitchFamily="34" charset="0"/>
                </a:rPr>
                <a:t>minimal investment </a:t>
              </a:r>
              <a:r>
                <a:rPr lang="en-US" sz="2400" kern="1200" dirty="0" smtClean="0">
                  <a:latin typeface="Segoe UI" panose="020B0502040204020203" pitchFamily="34" charset="0"/>
                  <a:cs typeface="Segoe UI" panose="020B0502040204020203" pitchFamily="34" charset="0"/>
                </a:rPr>
                <a:t>and </a:t>
              </a:r>
              <a:r>
                <a:rPr lang="en-US" sz="2400" b="1" kern="1200" dirty="0" smtClean="0">
                  <a:latin typeface="Segoe UI" panose="020B0502040204020203" pitchFamily="34" charset="0"/>
                  <a:cs typeface="Segoe UI" panose="020B0502040204020203" pitchFamily="34" charset="0"/>
                </a:rPr>
                <a:t>operational costs</a:t>
              </a:r>
              <a:r>
                <a:rPr lang="en-US" sz="2400" kern="1200" dirty="0" smtClean="0">
                  <a:latin typeface="Segoe UI" panose="020B0502040204020203" pitchFamily="34" charset="0"/>
                  <a:cs typeface="Segoe UI" panose="020B0502040204020203" pitchFamily="34" charset="0"/>
                </a:rPr>
                <a:t>? </a:t>
              </a:r>
              <a:endParaRPr lang="de-CH" sz="2400" kern="1200" dirty="0">
                <a:latin typeface="Segoe UI" panose="020B0502040204020203" pitchFamily="34" charset="0"/>
                <a:cs typeface="Segoe UI" panose="020B0502040204020203" pitchFamily="34" charset="0"/>
              </a:endParaRPr>
            </a:p>
          </p:txBody>
        </p:sp>
      </p:grpSp>
      <p:grpSp>
        <p:nvGrpSpPr>
          <p:cNvPr id="12" name="Gruppieren 11"/>
          <p:cNvGrpSpPr/>
          <p:nvPr/>
        </p:nvGrpSpPr>
        <p:grpSpPr>
          <a:xfrm>
            <a:off x="6506254" y="1918224"/>
            <a:ext cx="4953908" cy="2972345"/>
            <a:chOff x="5450569" y="45404"/>
            <a:chExt cx="4953908" cy="2972345"/>
          </a:xfrm>
        </p:grpSpPr>
        <p:sp>
          <p:nvSpPr>
            <p:cNvPr id="13" name="Rechteck 12"/>
            <p:cNvSpPr/>
            <p:nvPr/>
          </p:nvSpPr>
          <p:spPr>
            <a:xfrm>
              <a:off x="5450569" y="45404"/>
              <a:ext cx="4953908" cy="2972345"/>
            </a:xfrm>
            <a:prstGeom prst="rect">
              <a:avLst/>
            </a:prstGeom>
            <a:solidFill>
              <a:srgbClr val="F7718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Textfeld 13"/>
            <p:cNvSpPr txBox="1"/>
            <p:nvPr/>
          </p:nvSpPr>
          <p:spPr>
            <a:xfrm>
              <a:off x="5450569" y="45404"/>
              <a:ext cx="4953908" cy="29723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t" anchorCtr="0">
              <a:noAutofit/>
            </a:bodyPr>
            <a:lstStyle/>
            <a:p>
              <a:pPr lvl="0" algn="l" defTabSz="1066800" rtl="0">
                <a:lnSpc>
                  <a:spcPct val="90000"/>
                </a:lnSpc>
                <a:spcBef>
                  <a:spcPct val="0"/>
                </a:spcBef>
                <a:spcAft>
                  <a:spcPct val="35000"/>
                </a:spcAft>
              </a:pPr>
              <a:r>
                <a:rPr lang="en-US" sz="2400" kern="1200" dirty="0" smtClean="0">
                  <a:latin typeface="Segoe UI" panose="020B0502040204020203" pitchFamily="34" charset="0"/>
                  <a:cs typeface="Segoe UI" panose="020B0502040204020203" pitchFamily="34" charset="0"/>
                </a:rPr>
                <a:t>How sensitive is the model with regard to the input parameters?</a:t>
              </a:r>
              <a:endParaRPr lang="de-CH" sz="2400" kern="1200" dirty="0">
                <a:latin typeface="Segoe UI" panose="020B0502040204020203" pitchFamily="34" charset="0"/>
                <a:cs typeface="Segoe UI" panose="020B0502040204020203" pitchFamily="34" charset="0"/>
              </a:endParaRPr>
            </a:p>
            <a:p>
              <a:pPr marL="171450" lvl="1" indent="-171450" algn="l" defTabSz="844550" rtl="0">
                <a:lnSpc>
                  <a:spcPct val="90000"/>
                </a:lnSpc>
                <a:spcBef>
                  <a:spcPct val="0"/>
                </a:spcBef>
                <a:spcAft>
                  <a:spcPct val="15000"/>
                </a:spcAft>
                <a:buChar char="••"/>
              </a:pPr>
              <a:r>
                <a:rPr lang="en-US" sz="1900" kern="1200" dirty="0" smtClean="0">
                  <a:latin typeface="Segoe UI" panose="020B0502040204020203" pitchFamily="34" charset="0"/>
                  <a:cs typeface="Segoe UI" panose="020B0502040204020203" pitchFamily="34" charset="0"/>
                </a:rPr>
                <a:t>To what extent does the adoption of Waste Heat Recovery systems affect the Levelised Cost of Energy ?</a:t>
              </a:r>
              <a:endParaRPr lang="de-CH" sz="1900" kern="1200" dirty="0">
                <a:latin typeface="Segoe UI" panose="020B0502040204020203" pitchFamily="34" charset="0"/>
                <a:cs typeface="Segoe UI" panose="020B0502040204020203" pitchFamily="34" charset="0"/>
              </a:endParaRPr>
            </a:p>
            <a:p>
              <a:pPr marL="171450" lvl="1" indent="-171450" algn="l" defTabSz="844550" rtl="0">
                <a:lnSpc>
                  <a:spcPct val="90000"/>
                </a:lnSpc>
                <a:spcBef>
                  <a:spcPct val="0"/>
                </a:spcBef>
                <a:spcAft>
                  <a:spcPct val="15000"/>
                </a:spcAft>
                <a:buChar char="••"/>
              </a:pPr>
              <a:r>
                <a:rPr lang="en-US" sz="1900" kern="1200" dirty="0" smtClean="0">
                  <a:latin typeface="Segoe UI" panose="020B0502040204020203" pitchFamily="34" charset="0"/>
                  <a:cs typeface="Segoe UI" panose="020B0502040204020203" pitchFamily="34" charset="0"/>
                </a:rPr>
                <a:t>How is the optimal design changing when considering grid transmission and distribution charges</a:t>
              </a:r>
              <a:endParaRPr lang="de-CH" sz="1900" kern="12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406995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5</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a:t>System Overview</a:t>
            </a:r>
          </a:p>
        </p:txBody>
      </p:sp>
      <mc:AlternateContent xmlns:mc="http://schemas.openxmlformats.org/markup-compatibility/2006">
        <mc:Choice xmlns:a14="http://schemas.microsoft.com/office/drawing/2010/main" Requires="a14">
          <p:graphicFrame>
            <p:nvGraphicFramePr>
              <p:cNvPr id="8" name="Tabelle 7"/>
              <p:cNvGraphicFramePr>
                <a:graphicFrameLocks noGrp="1"/>
              </p:cNvGraphicFramePr>
              <p:nvPr>
                <p:extLst>
                  <p:ext uri="{D42A27DB-BD31-4B8C-83A1-F6EECF244321}">
                    <p14:modId xmlns:p14="http://schemas.microsoft.com/office/powerpoint/2010/main" val="578972384"/>
                  </p:ext>
                </p:extLst>
              </p:nvPr>
            </p:nvGraphicFramePr>
            <p:xfrm>
              <a:off x="8021782" y="3551974"/>
              <a:ext cx="3438380" cy="2384552"/>
            </p:xfrm>
            <a:graphic>
              <a:graphicData uri="http://schemas.openxmlformats.org/drawingml/2006/table">
                <a:tbl>
                  <a:tblPr firstRow="1" bandRow="1">
                    <a:tableStyleId>{5C22544A-7EE6-4342-B048-85BDC9FD1C3A}</a:tableStyleId>
                  </a:tblPr>
                  <a:tblGrid>
                    <a:gridCol w="2640939">
                      <a:extLst>
                        <a:ext uri="{9D8B030D-6E8A-4147-A177-3AD203B41FA5}">
                          <a16:colId xmlns:a16="http://schemas.microsoft.com/office/drawing/2014/main" val="2645126669"/>
                        </a:ext>
                      </a:extLst>
                    </a:gridCol>
                    <a:gridCol w="797441">
                      <a:extLst>
                        <a:ext uri="{9D8B030D-6E8A-4147-A177-3AD203B41FA5}">
                          <a16:colId xmlns:a16="http://schemas.microsoft.com/office/drawing/2014/main" val="1001224973"/>
                        </a:ext>
                      </a:extLst>
                    </a:gridCol>
                  </a:tblGrid>
                  <a:tr h="324000">
                    <a:tc gridSpan="2">
                      <a:txBody>
                        <a:bodyPr/>
                        <a:lstStyle/>
                        <a:p>
                          <a:pPr algn="l">
                            <a:defRPr/>
                          </a:pPr>
                          <a:r>
                            <a:rPr lang="en-US" sz="1600" b="1" i="0" kern="0" dirty="0">
                              <a:solidFill>
                                <a:schemeClr val="tx1"/>
                              </a:solidFill>
                              <a:latin typeface="Lato" panose="020F0502020204030203" pitchFamily="34" charset="0"/>
                              <a:ea typeface="Segoe UI" panose="020B0502040204020203" pitchFamily="34" charset="0"/>
                              <a:cs typeface="Segoe UI" panose="020B0502040204020203" pitchFamily="34" charset="0"/>
                            </a:rPr>
                            <a:t>Decision variables</a:t>
                          </a:r>
                        </a:p>
                      </a:txBody>
                      <a:tcPr anchor="ctr">
                        <a:solidFill>
                          <a:schemeClr val="bg2">
                            <a:lumMod val="50000"/>
                            <a:alpha val="25098"/>
                          </a:schemeClr>
                        </a:solidFill>
                      </a:tcPr>
                    </a:tc>
                    <a:tc hMerge="1">
                      <a:txBody>
                        <a:bodyPr/>
                        <a:lstStyle/>
                        <a:p>
                          <a:endParaRPr lang="en-US" dirty="0">
                            <a:latin typeface="+mj-lt"/>
                          </a:endParaRPr>
                        </a:p>
                      </a:txBody>
                      <a:tcPr/>
                    </a:tc>
                    <a:extLst>
                      <a:ext uri="{0D108BD9-81ED-4DB2-BD59-A6C34878D82A}">
                        <a16:rowId xmlns:a16="http://schemas.microsoft.com/office/drawing/2014/main" val="2388697302"/>
                      </a:ext>
                    </a:extLst>
                  </a:tr>
                  <a:tr h="324000">
                    <a:tc>
                      <a:txBody>
                        <a:bodyPr/>
                        <a:lstStyle/>
                        <a:p>
                          <a:r>
                            <a:rPr lang="en-US" sz="1600" b="0" dirty="0" smtClean="0">
                              <a:solidFill>
                                <a:schemeClr val="tx1"/>
                              </a:solidFill>
                              <a:latin typeface="Lato" panose="020F0502020204030203" pitchFamily="34" charset="0"/>
                            </a:rPr>
                            <a:t>PV</a:t>
                          </a:r>
                          <a:r>
                            <a:rPr lang="en-US" sz="1600" b="0" baseline="0" dirty="0" smtClean="0">
                              <a:solidFill>
                                <a:schemeClr val="tx1"/>
                              </a:solidFill>
                              <a:latin typeface="Lato" panose="020F0502020204030203" pitchFamily="34" charset="0"/>
                            </a:rPr>
                            <a:t> Area</a:t>
                          </a:r>
                          <a:endParaRPr lang="en-US" sz="1600" b="0" dirty="0">
                            <a:solidFill>
                              <a:schemeClr val="tx1"/>
                            </a:solidFill>
                            <a:latin typeface="Lato" panose="020F050202020403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𝐴𝑟𝑒𝑎</m:t>
                                    </m:r>
                                  </m:e>
                                  <m:sub>
                                    <m:r>
                                      <a:rPr lang="de-CH" sz="1600" b="0" i="1" kern="0" smtClean="0">
                                        <a:solidFill>
                                          <a:schemeClr val="tx1"/>
                                        </a:solidFill>
                                        <a:latin typeface="Cambria Math" panose="02040503050406030204" pitchFamily="18" charset="0"/>
                                        <a:cs typeface="Segoe UI" panose="020B0502040204020203" pitchFamily="34" charset="0"/>
                                      </a:rPr>
                                      <m:t>𝑃𝑉</m:t>
                                    </m:r>
                                  </m:sub>
                                </m:sSub>
                              </m:oMath>
                            </m:oMathPara>
                          </a14:m>
                          <a:endPar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1929174370"/>
                      </a:ext>
                    </a:extLst>
                  </a:tr>
                  <a:tr h="324000">
                    <a:tc>
                      <a:txBody>
                        <a:bodyPr/>
                        <a:lstStyle/>
                        <a:p>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Imported </a:t>
                          </a:r>
                          <a:r>
                            <a:rPr lang="en-US" sz="1600" b="0" kern="0" dirty="0" smtClean="0">
                              <a:solidFill>
                                <a:schemeClr val="tx1"/>
                              </a:solidFill>
                              <a:latin typeface="Lato" panose="020F0502020204030203" pitchFamily="34" charset="0"/>
                              <a:ea typeface="Segoe UI" panose="020B0502040204020203" pitchFamily="34" charset="0"/>
                              <a:cs typeface="Segoe UI" panose="020B0502040204020203" pitchFamily="34" charset="0"/>
                            </a:rPr>
                            <a:t>energy</a:t>
                          </a:r>
                          <a:endParaRPr lang="en-US" sz="1600" b="0" dirty="0">
                            <a:solidFill>
                              <a:schemeClr val="tx1"/>
                            </a:solidFill>
                            <a:latin typeface="Lato" panose="020F050202020403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𝑃</m:t>
                                    </m:r>
                                  </m:e>
                                  <m:sub>
                                    <m:r>
                                      <a:rPr lang="de-CH" sz="1600" b="0" i="1" kern="0" smtClean="0">
                                        <a:solidFill>
                                          <a:schemeClr val="tx1"/>
                                        </a:solidFill>
                                        <a:latin typeface="Cambria Math" panose="02040503050406030204" pitchFamily="18" charset="0"/>
                                        <a:cs typeface="Segoe UI" panose="020B0502040204020203" pitchFamily="34" charset="0"/>
                                      </a:rPr>
                                      <m:t>𝑖𝑚𝑝</m:t>
                                    </m:r>
                                  </m:sub>
                                </m:sSub>
                              </m:oMath>
                            </m:oMathPara>
                          </a14:m>
                          <a:endPar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705659948"/>
                      </a:ext>
                    </a:extLst>
                  </a:tr>
                  <a:tr h="324000">
                    <a:tc>
                      <a:txBody>
                        <a:bodyPr/>
                        <a:lstStyle/>
                        <a:p>
                          <a:pPr marL="0" algn="l" defTabSz="914400" rtl="0" eaLnBrk="1" latinLnBrk="0" hangingPunct="1"/>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Exported energy</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𝑃</m:t>
                                    </m:r>
                                  </m:e>
                                  <m:sub>
                                    <m:r>
                                      <a:rPr lang="de-CH" sz="1600" b="0" i="1" kern="0" smtClean="0">
                                        <a:solidFill>
                                          <a:schemeClr val="tx1"/>
                                        </a:solidFill>
                                        <a:latin typeface="Cambria Math" panose="02040503050406030204" pitchFamily="18" charset="0"/>
                                        <a:cs typeface="Segoe UI" panose="020B0502040204020203" pitchFamily="34" charset="0"/>
                                      </a:rPr>
                                      <m:t>𝑒𝑥𝑝</m:t>
                                    </m:r>
                                  </m:sub>
                                </m:sSub>
                                <m:r>
                                  <a:rPr lang="de-CH" sz="1600" b="0" i="0" kern="0" smtClean="0">
                                    <a:solidFill>
                                      <a:schemeClr val="tx1"/>
                                    </a:solidFill>
                                    <a:latin typeface="Cambria Math" panose="02040503050406030204" pitchFamily="18" charset="0"/>
                                    <a:cs typeface="Segoe UI" panose="020B0502040204020203" pitchFamily="34" charset="0"/>
                                  </a:rPr>
                                  <m:t>, </m:t>
                                </m:r>
                                <m:sSub>
                                  <m:sSubPr>
                                    <m:ctrlPr>
                                      <a:rPr lang="de-CH"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𝑄</m:t>
                                    </m:r>
                                  </m:e>
                                  <m:sub>
                                    <m:r>
                                      <a:rPr lang="de-CH" sz="1600" b="0" i="1" kern="0" smtClean="0">
                                        <a:solidFill>
                                          <a:schemeClr val="tx1"/>
                                        </a:solidFill>
                                        <a:latin typeface="Cambria Math" panose="02040503050406030204" pitchFamily="18" charset="0"/>
                                        <a:cs typeface="Segoe UI" panose="020B0502040204020203" pitchFamily="34" charset="0"/>
                                      </a:rPr>
                                      <m:t>𝑖</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940303639"/>
                      </a:ext>
                    </a:extLst>
                  </a:tr>
                  <a:tr h="324000">
                    <a:tc>
                      <a:txBody>
                        <a:bodyPr/>
                        <a:lstStyle/>
                        <a:p>
                          <a:pPr marL="0" algn="l" defTabSz="914400" rtl="0" eaLnBrk="1" latinLnBrk="0" hangingPunct="1"/>
                          <a:r>
                            <a:rPr lang="en-US" sz="1600" b="0" i="0" kern="0" dirty="0">
                              <a:solidFill>
                                <a:schemeClr val="tx1"/>
                              </a:solidFill>
                              <a:latin typeface="Lato" panose="020F0502020204030203" pitchFamily="34" charset="0"/>
                              <a:cs typeface="Segoe UI" panose="020B0502040204020203" pitchFamily="34" charset="0"/>
                            </a:rPr>
                            <a:t>Operational</a:t>
                          </a:r>
                          <a:r>
                            <a:rPr lang="en-US" sz="1600" b="0" i="0" kern="0" baseline="0" dirty="0">
                              <a:solidFill>
                                <a:schemeClr val="tx1"/>
                              </a:solidFill>
                              <a:latin typeface="Lato" panose="020F0502020204030203" pitchFamily="34" charset="0"/>
                              <a:cs typeface="Segoe UI" panose="020B0502040204020203" pitchFamily="34" charset="0"/>
                            </a:rPr>
                            <a:t> power</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𝑃</m:t>
                                    </m:r>
                                  </m:e>
                                  <m:sub>
                                    <m:r>
                                      <a:rPr lang="de-CH" sz="1600" b="0" i="1" kern="0" smtClean="0">
                                        <a:solidFill>
                                          <a:schemeClr val="tx1"/>
                                        </a:solidFill>
                                        <a:latin typeface="Cambria Math" panose="02040503050406030204" pitchFamily="18" charset="0"/>
                                        <a:cs typeface="Segoe UI" panose="020B0502040204020203" pitchFamily="34" charset="0"/>
                                      </a:rPr>
                                      <m:t>𝑖</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2700562848"/>
                      </a:ext>
                    </a:extLst>
                  </a:tr>
                  <a:tr h="324000">
                    <a:tc>
                      <a:txBody>
                        <a:bodyPr/>
                        <a:lstStyle/>
                        <a:p>
                          <a:pPr marL="0" algn="l" defTabSz="914400" rtl="0" eaLnBrk="1" latinLnBrk="0" hangingPunct="1"/>
                          <a:r>
                            <a:rPr lang="en-US" sz="1600" b="0" i="0" kern="0" dirty="0">
                              <a:solidFill>
                                <a:schemeClr val="tx1"/>
                              </a:solidFill>
                              <a:latin typeface="Lato" panose="020F0502020204030203" pitchFamily="34" charset="0"/>
                              <a:cs typeface="Segoe UI" panose="020B0502040204020203" pitchFamily="34" charset="0"/>
                            </a:rPr>
                            <a:t>Technology size</a:t>
                          </a: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𝑆</m:t>
                                    </m:r>
                                  </m:e>
                                  <m:sub>
                                    <m:r>
                                      <a:rPr lang="de-CH" sz="1600" b="0" i="1" kern="0" smtClean="0">
                                        <a:solidFill>
                                          <a:schemeClr val="tx1"/>
                                        </a:solidFill>
                                        <a:latin typeface="Cambria Math" panose="02040503050406030204" pitchFamily="18" charset="0"/>
                                        <a:cs typeface="Segoe UI" panose="020B0502040204020203" pitchFamily="34" charset="0"/>
                                      </a:rPr>
                                      <m:t>𝑖</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890279576"/>
                      </a:ext>
                    </a:extLst>
                  </a:tr>
                  <a:tr h="324000">
                    <a:tc>
                      <a:txBody>
                        <a:bodyPr/>
                        <a:lstStyle/>
                        <a:p>
                          <a:pPr marL="0" algn="l" defTabSz="914400" rtl="0" eaLnBrk="1" latinLnBrk="0" hangingPunct="1"/>
                          <a:r>
                            <a:rPr lang="en-US" sz="1600" b="0" i="0" kern="0" dirty="0" smtClean="0">
                              <a:solidFill>
                                <a:schemeClr val="tx1"/>
                              </a:solidFill>
                              <a:latin typeface="Lato" panose="020F0502020204030203" pitchFamily="34" charset="0"/>
                              <a:cs typeface="Segoe UI" panose="020B0502040204020203" pitchFamily="34" charset="0"/>
                            </a:rPr>
                            <a:t>Energy stored</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𝐸</m:t>
                                    </m:r>
                                  </m:e>
                                  <m:sub>
                                    <m:r>
                                      <a:rPr lang="de-CH" sz="1600" b="0" i="1" kern="0" smtClean="0">
                                        <a:solidFill>
                                          <a:schemeClr val="tx1"/>
                                        </a:solidFill>
                                        <a:latin typeface="Cambria Math" panose="02040503050406030204" pitchFamily="18" charset="0"/>
                                        <a:cs typeface="Segoe UI" panose="020B0502040204020203" pitchFamily="34" charset="0"/>
                                      </a:rPr>
                                      <m:t>𝑇𝑎𝑛𝑘</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277925382"/>
                      </a:ext>
                    </a:extLst>
                  </a:tr>
                </a:tbl>
              </a:graphicData>
            </a:graphic>
          </p:graphicFrame>
        </mc:Choice>
        <mc:Fallback>
          <p:graphicFrame>
            <p:nvGraphicFramePr>
              <p:cNvPr id="8" name="Tabelle 7"/>
              <p:cNvGraphicFramePr>
                <a:graphicFrameLocks noGrp="1"/>
              </p:cNvGraphicFramePr>
              <p:nvPr>
                <p:extLst>
                  <p:ext uri="{D42A27DB-BD31-4B8C-83A1-F6EECF244321}">
                    <p14:modId xmlns:p14="http://schemas.microsoft.com/office/powerpoint/2010/main" val="578972384"/>
                  </p:ext>
                </p:extLst>
              </p:nvPr>
            </p:nvGraphicFramePr>
            <p:xfrm>
              <a:off x="8021782" y="3551974"/>
              <a:ext cx="3438380" cy="2384552"/>
            </p:xfrm>
            <a:graphic>
              <a:graphicData uri="http://schemas.openxmlformats.org/drawingml/2006/table">
                <a:tbl>
                  <a:tblPr firstRow="1" bandRow="1">
                    <a:tableStyleId>{5C22544A-7EE6-4342-B048-85BDC9FD1C3A}</a:tableStyleId>
                  </a:tblPr>
                  <a:tblGrid>
                    <a:gridCol w="2640939">
                      <a:extLst>
                        <a:ext uri="{9D8B030D-6E8A-4147-A177-3AD203B41FA5}">
                          <a16:colId xmlns:a16="http://schemas.microsoft.com/office/drawing/2014/main" val="2645126669"/>
                        </a:ext>
                      </a:extLst>
                    </a:gridCol>
                    <a:gridCol w="797441">
                      <a:extLst>
                        <a:ext uri="{9D8B030D-6E8A-4147-A177-3AD203B41FA5}">
                          <a16:colId xmlns:a16="http://schemas.microsoft.com/office/drawing/2014/main" val="1001224973"/>
                        </a:ext>
                      </a:extLst>
                    </a:gridCol>
                  </a:tblGrid>
                  <a:tr h="335280">
                    <a:tc gridSpan="2">
                      <a:txBody>
                        <a:bodyPr/>
                        <a:lstStyle/>
                        <a:p>
                          <a:pPr algn="l">
                            <a:defRPr/>
                          </a:pPr>
                          <a:r>
                            <a:rPr lang="en-US" sz="1600" b="1" i="0" kern="0" dirty="0">
                              <a:solidFill>
                                <a:schemeClr val="tx1"/>
                              </a:solidFill>
                              <a:latin typeface="Lato" panose="020F0502020204030203" pitchFamily="34" charset="0"/>
                              <a:ea typeface="Segoe UI" panose="020B0502040204020203" pitchFamily="34" charset="0"/>
                              <a:cs typeface="Segoe UI" panose="020B0502040204020203" pitchFamily="34" charset="0"/>
                            </a:rPr>
                            <a:t>Decision variables</a:t>
                          </a:r>
                        </a:p>
                      </a:txBody>
                      <a:tcPr anchor="ctr">
                        <a:solidFill>
                          <a:schemeClr val="bg2">
                            <a:lumMod val="50000"/>
                            <a:alpha val="25098"/>
                          </a:schemeClr>
                        </a:solidFill>
                      </a:tcPr>
                    </a:tc>
                    <a:tc hMerge="1">
                      <a:txBody>
                        <a:bodyPr/>
                        <a:lstStyle/>
                        <a:p>
                          <a:endParaRPr lang="en-US" dirty="0">
                            <a:latin typeface="+mj-lt"/>
                          </a:endParaRPr>
                        </a:p>
                      </a:txBody>
                      <a:tcPr/>
                    </a:tc>
                    <a:extLst>
                      <a:ext uri="{0D108BD9-81ED-4DB2-BD59-A6C34878D82A}">
                        <a16:rowId xmlns:a16="http://schemas.microsoft.com/office/drawing/2014/main" val="2388697302"/>
                      </a:ext>
                    </a:extLst>
                  </a:tr>
                  <a:tr h="335280">
                    <a:tc>
                      <a:txBody>
                        <a:bodyPr/>
                        <a:lstStyle/>
                        <a:p>
                          <a:r>
                            <a:rPr lang="en-US" sz="1600" b="0" dirty="0" smtClean="0">
                              <a:solidFill>
                                <a:schemeClr val="tx1"/>
                              </a:solidFill>
                              <a:latin typeface="Lato" panose="020F0502020204030203" pitchFamily="34" charset="0"/>
                            </a:rPr>
                            <a:t>PV</a:t>
                          </a:r>
                          <a:r>
                            <a:rPr lang="en-US" sz="1600" b="0" baseline="0" dirty="0" smtClean="0">
                              <a:solidFill>
                                <a:schemeClr val="tx1"/>
                              </a:solidFill>
                              <a:latin typeface="Lato" panose="020F0502020204030203" pitchFamily="34" charset="0"/>
                            </a:rPr>
                            <a:t> Area</a:t>
                          </a:r>
                          <a:endParaRPr lang="en-US" sz="1600" b="0" dirty="0">
                            <a:solidFill>
                              <a:schemeClr val="tx1"/>
                            </a:solidFill>
                            <a:latin typeface="Lato" panose="020F0502020204030203" pitchFamily="34" charset="0"/>
                          </a:endParaRPr>
                        </a:p>
                      </a:txBody>
                      <a:tcPr anchor="ctr">
                        <a:solidFill>
                          <a:schemeClr val="bg2">
                            <a:lumMod val="50000"/>
                            <a:alpha val="25098"/>
                          </a:schemeClr>
                        </a:solidFill>
                      </a:tcPr>
                    </a:tc>
                    <a:tc>
                      <a:txBody>
                        <a:bodyPr/>
                        <a:lstStyle/>
                        <a:p>
                          <a:endParaRPr lang="de-DE"/>
                        </a:p>
                      </a:txBody>
                      <a:tcPr anchor="ctr">
                        <a:blipFill>
                          <a:blip r:embed="rId3"/>
                          <a:stretch>
                            <a:fillRect l="-332061" t="-103636" r="-3817" b="-536364"/>
                          </a:stretch>
                        </a:blipFill>
                      </a:tcPr>
                    </a:tc>
                    <a:extLst>
                      <a:ext uri="{0D108BD9-81ED-4DB2-BD59-A6C34878D82A}">
                        <a16:rowId xmlns:a16="http://schemas.microsoft.com/office/drawing/2014/main" val="1929174370"/>
                      </a:ext>
                    </a:extLst>
                  </a:tr>
                  <a:tr h="354076">
                    <a:tc>
                      <a:txBody>
                        <a:bodyPr/>
                        <a:lstStyle/>
                        <a:p>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Imported </a:t>
                          </a:r>
                          <a:r>
                            <a:rPr lang="en-US" sz="1600" b="0" kern="0" dirty="0" smtClean="0">
                              <a:solidFill>
                                <a:schemeClr val="tx1"/>
                              </a:solidFill>
                              <a:latin typeface="Lato" panose="020F0502020204030203" pitchFamily="34" charset="0"/>
                              <a:ea typeface="Segoe UI" panose="020B0502040204020203" pitchFamily="34" charset="0"/>
                              <a:cs typeface="Segoe UI" panose="020B0502040204020203" pitchFamily="34" charset="0"/>
                            </a:rPr>
                            <a:t>energy</a:t>
                          </a:r>
                          <a:endParaRPr lang="en-US" sz="1600" b="0" dirty="0">
                            <a:solidFill>
                              <a:schemeClr val="tx1"/>
                            </a:solidFill>
                            <a:latin typeface="Lato" panose="020F0502020204030203" pitchFamily="34" charset="0"/>
                          </a:endParaRPr>
                        </a:p>
                      </a:txBody>
                      <a:tcPr anchor="ctr">
                        <a:solidFill>
                          <a:schemeClr val="bg2">
                            <a:lumMod val="50000"/>
                            <a:alpha val="25098"/>
                          </a:schemeClr>
                        </a:solidFill>
                      </a:tcPr>
                    </a:tc>
                    <a:tc>
                      <a:txBody>
                        <a:bodyPr/>
                        <a:lstStyle/>
                        <a:p>
                          <a:endParaRPr lang="de-DE"/>
                        </a:p>
                      </a:txBody>
                      <a:tcPr anchor="ctr">
                        <a:blipFill>
                          <a:blip r:embed="rId3"/>
                          <a:stretch>
                            <a:fillRect l="-332061" t="-193103" r="-3817" b="-408621"/>
                          </a:stretch>
                        </a:blipFill>
                      </a:tcPr>
                    </a:tc>
                    <a:extLst>
                      <a:ext uri="{0D108BD9-81ED-4DB2-BD59-A6C34878D82A}">
                        <a16:rowId xmlns:a16="http://schemas.microsoft.com/office/drawing/2014/main" val="705659948"/>
                      </a:ext>
                    </a:extLst>
                  </a:tr>
                  <a:tr h="354076">
                    <a:tc>
                      <a:txBody>
                        <a:bodyPr/>
                        <a:lstStyle/>
                        <a:p>
                          <a:pPr marL="0" algn="l" defTabSz="914400" rtl="0" eaLnBrk="1" latinLnBrk="0" hangingPunct="1"/>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Exported energy</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endParaRPr lang="de-DE"/>
                        </a:p>
                      </a:txBody>
                      <a:tcPr anchor="ctr">
                        <a:blipFill>
                          <a:blip r:embed="rId3"/>
                          <a:stretch>
                            <a:fillRect l="-332061" t="-288136" r="-3817" b="-301695"/>
                          </a:stretch>
                        </a:blipFill>
                      </a:tcPr>
                    </a:tc>
                    <a:extLst>
                      <a:ext uri="{0D108BD9-81ED-4DB2-BD59-A6C34878D82A}">
                        <a16:rowId xmlns:a16="http://schemas.microsoft.com/office/drawing/2014/main" val="940303639"/>
                      </a:ext>
                    </a:extLst>
                  </a:tr>
                  <a:tr h="335280">
                    <a:tc>
                      <a:txBody>
                        <a:bodyPr/>
                        <a:lstStyle/>
                        <a:p>
                          <a:pPr marL="0" algn="l" defTabSz="914400" rtl="0" eaLnBrk="1" latinLnBrk="0" hangingPunct="1"/>
                          <a:r>
                            <a:rPr lang="en-US" sz="1600" b="0" i="0" kern="0" dirty="0">
                              <a:solidFill>
                                <a:schemeClr val="tx1"/>
                              </a:solidFill>
                              <a:latin typeface="Lato" panose="020F0502020204030203" pitchFamily="34" charset="0"/>
                              <a:cs typeface="Segoe UI" panose="020B0502040204020203" pitchFamily="34" charset="0"/>
                            </a:rPr>
                            <a:t>Operational</a:t>
                          </a:r>
                          <a:r>
                            <a:rPr lang="en-US" sz="1600" b="0" i="0" kern="0" baseline="0" dirty="0">
                              <a:solidFill>
                                <a:schemeClr val="tx1"/>
                              </a:solidFill>
                              <a:latin typeface="Lato" panose="020F0502020204030203" pitchFamily="34" charset="0"/>
                              <a:cs typeface="Segoe UI" panose="020B0502040204020203" pitchFamily="34" charset="0"/>
                            </a:rPr>
                            <a:t> power</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endParaRPr lang="de-DE"/>
                        </a:p>
                      </a:txBody>
                      <a:tcPr anchor="ctr">
                        <a:blipFill>
                          <a:blip r:embed="rId3"/>
                          <a:stretch>
                            <a:fillRect l="-332061" t="-416364" r="-3817" b="-223636"/>
                          </a:stretch>
                        </a:blipFill>
                      </a:tcPr>
                    </a:tc>
                    <a:extLst>
                      <a:ext uri="{0D108BD9-81ED-4DB2-BD59-A6C34878D82A}">
                        <a16:rowId xmlns:a16="http://schemas.microsoft.com/office/drawing/2014/main" val="2700562848"/>
                      </a:ext>
                    </a:extLst>
                  </a:tr>
                  <a:tr h="335280">
                    <a:tc>
                      <a:txBody>
                        <a:bodyPr/>
                        <a:lstStyle/>
                        <a:p>
                          <a:pPr marL="0" algn="l" defTabSz="914400" rtl="0" eaLnBrk="1" latinLnBrk="0" hangingPunct="1"/>
                          <a:r>
                            <a:rPr lang="en-US" sz="1600" b="0" i="0" kern="0" dirty="0">
                              <a:solidFill>
                                <a:schemeClr val="tx1"/>
                              </a:solidFill>
                              <a:latin typeface="Lato" panose="020F0502020204030203" pitchFamily="34" charset="0"/>
                              <a:cs typeface="Segoe UI" panose="020B0502040204020203" pitchFamily="34" charset="0"/>
                            </a:rPr>
                            <a:t>Technology size</a:t>
                          </a:r>
                        </a:p>
                      </a:txBody>
                      <a:tcPr anchor="ctr">
                        <a:solidFill>
                          <a:schemeClr val="bg2">
                            <a:lumMod val="50000"/>
                            <a:alpha val="25098"/>
                          </a:schemeClr>
                        </a:solidFill>
                      </a:tcPr>
                    </a:tc>
                    <a:tc>
                      <a:txBody>
                        <a:bodyPr/>
                        <a:lstStyle/>
                        <a:p>
                          <a:endParaRPr lang="de-DE"/>
                        </a:p>
                      </a:txBody>
                      <a:tcPr anchor="ctr">
                        <a:blipFill>
                          <a:blip r:embed="rId3"/>
                          <a:stretch>
                            <a:fillRect l="-332061" t="-516364" r="-3817" b="-123636"/>
                          </a:stretch>
                        </a:blipFill>
                      </a:tcPr>
                    </a:tc>
                    <a:extLst>
                      <a:ext uri="{0D108BD9-81ED-4DB2-BD59-A6C34878D82A}">
                        <a16:rowId xmlns:a16="http://schemas.microsoft.com/office/drawing/2014/main" val="890279576"/>
                      </a:ext>
                    </a:extLst>
                  </a:tr>
                  <a:tr h="335280">
                    <a:tc>
                      <a:txBody>
                        <a:bodyPr/>
                        <a:lstStyle/>
                        <a:p>
                          <a:pPr marL="0" algn="l" defTabSz="914400" rtl="0" eaLnBrk="1" latinLnBrk="0" hangingPunct="1"/>
                          <a:r>
                            <a:rPr lang="en-US" sz="1600" b="0" i="0" kern="0" dirty="0" smtClean="0">
                              <a:solidFill>
                                <a:schemeClr val="tx1"/>
                              </a:solidFill>
                              <a:latin typeface="Lato" panose="020F0502020204030203" pitchFamily="34" charset="0"/>
                              <a:cs typeface="Segoe UI" panose="020B0502040204020203" pitchFamily="34" charset="0"/>
                            </a:rPr>
                            <a:t>Energy stored</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endParaRPr lang="de-DE"/>
                        </a:p>
                      </a:txBody>
                      <a:tcPr anchor="ctr">
                        <a:blipFill>
                          <a:blip r:embed="rId3"/>
                          <a:stretch>
                            <a:fillRect l="-332061" t="-616364" r="-3817" b="-23636"/>
                          </a:stretch>
                        </a:blipFill>
                      </a:tcPr>
                    </a:tc>
                    <a:extLst>
                      <a:ext uri="{0D108BD9-81ED-4DB2-BD59-A6C34878D82A}">
                        <a16:rowId xmlns:a16="http://schemas.microsoft.com/office/drawing/2014/main" val="27792538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elle 8"/>
              <p:cNvGraphicFramePr>
                <a:graphicFrameLocks noGrp="1"/>
              </p:cNvGraphicFramePr>
              <p:nvPr>
                <p:extLst>
                  <p:ext uri="{D42A27DB-BD31-4B8C-83A1-F6EECF244321}">
                    <p14:modId xmlns:p14="http://schemas.microsoft.com/office/powerpoint/2010/main" val="3066941919"/>
                  </p:ext>
                </p:extLst>
              </p:nvPr>
            </p:nvGraphicFramePr>
            <p:xfrm>
              <a:off x="8021782" y="1032445"/>
              <a:ext cx="3438380" cy="2357628"/>
            </p:xfrm>
            <a:graphic>
              <a:graphicData uri="http://schemas.openxmlformats.org/drawingml/2006/table">
                <a:tbl>
                  <a:tblPr firstRow="1" bandRow="1">
                    <a:tableStyleId>{5C22544A-7EE6-4342-B048-85BDC9FD1C3A}</a:tableStyleId>
                  </a:tblPr>
                  <a:tblGrid>
                    <a:gridCol w="2392625">
                      <a:extLst>
                        <a:ext uri="{9D8B030D-6E8A-4147-A177-3AD203B41FA5}">
                          <a16:colId xmlns:a16="http://schemas.microsoft.com/office/drawing/2014/main" val="681106832"/>
                        </a:ext>
                      </a:extLst>
                    </a:gridCol>
                    <a:gridCol w="1045755">
                      <a:extLst>
                        <a:ext uri="{9D8B030D-6E8A-4147-A177-3AD203B41FA5}">
                          <a16:colId xmlns:a16="http://schemas.microsoft.com/office/drawing/2014/main" val="1300116570"/>
                        </a:ext>
                      </a:extLst>
                    </a:gridCol>
                  </a:tblGrid>
                  <a:tr h="324000">
                    <a:tc gridSpan="2">
                      <a:txBody>
                        <a:bodyPr/>
                        <a:lstStyle/>
                        <a:p>
                          <a:pPr algn="l">
                            <a:defRPr/>
                          </a:pPr>
                          <a:r>
                            <a:rPr lang="en-US" sz="1600" b="1" i="0" kern="0" dirty="0">
                              <a:solidFill>
                                <a:schemeClr val="tx1"/>
                              </a:solidFill>
                              <a:latin typeface="Lato" panose="020F0502020204030203" pitchFamily="34" charset="0"/>
                              <a:ea typeface="Segoe UI" panose="020B0502040204020203" pitchFamily="34" charset="0"/>
                              <a:cs typeface="Segoe UI" panose="020B0502040204020203" pitchFamily="34" charset="0"/>
                            </a:rPr>
                            <a:t>Input data</a:t>
                          </a:r>
                        </a:p>
                      </a:txBody>
                      <a:tcPr anchor="ctr">
                        <a:solidFill>
                          <a:schemeClr val="bg1">
                            <a:lumMod val="50000"/>
                            <a:alpha val="25098"/>
                          </a:schemeClr>
                        </a:solidFill>
                      </a:tcPr>
                    </a:tc>
                    <a:tc hMerge="1">
                      <a:txBody>
                        <a:bodyPr/>
                        <a:lstStyle/>
                        <a:p>
                          <a:endParaRPr lang="en-US" dirty="0">
                            <a:latin typeface="+mj-lt"/>
                          </a:endParaRPr>
                        </a:p>
                      </a:txBody>
                      <a:tcPr/>
                    </a:tc>
                    <a:extLst>
                      <a:ext uri="{0D108BD9-81ED-4DB2-BD59-A6C34878D82A}">
                        <a16:rowId xmlns:a16="http://schemas.microsoft.com/office/drawing/2014/main" val="2602812292"/>
                      </a:ext>
                    </a:extLst>
                  </a:tr>
                  <a:tr h="32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Weather conditions (solar)</a:t>
                          </a:r>
                        </a:p>
                      </a:txBody>
                      <a:tcPr anchor="ctr">
                        <a:solidFill>
                          <a:schemeClr val="bg1">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CH" sz="1600" b="0" i="1" kern="0" smtClean="0">
                                    <a:solidFill>
                                      <a:schemeClr val="tx1"/>
                                    </a:solidFill>
                                    <a:latin typeface="Cambria Math" panose="02040503050406030204" pitchFamily="18" charset="0"/>
                                    <a:ea typeface="Segoe UI" panose="020B0502040204020203" pitchFamily="34" charset="0"/>
                                    <a:cs typeface="Segoe UI" panose="020B0502040204020203" pitchFamily="34" charset="0"/>
                                  </a:rPr>
                                  <m:t>𝑖𝑟𝑟𝑎𝑑𝑖𝑎𝑛𝑐𝑒</m:t>
                                </m:r>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1">
                            <a:lumMod val="50000"/>
                            <a:alpha val="25098"/>
                          </a:schemeClr>
                        </a:solidFill>
                      </a:tcPr>
                    </a:tc>
                    <a:extLst>
                      <a:ext uri="{0D108BD9-81ED-4DB2-BD59-A6C34878D82A}">
                        <a16:rowId xmlns:a16="http://schemas.microsoft.com/office/drawing/2014/main" val="3805233320"/>
                      </a:ext>
                    </a:extLst>
                  </a:tr>
                  <a:tr h="32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Energy demand</a:t>
                          </a:r>
                        </a:p>
                      </a:txBody>
                      <a:tcPr anchor="ctr">
                        <a:solidFill>
                          <a:schemeClr val="bg1">
                            <a:lumMod val="50000"/>
                            <a:alpha val="25098"/>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de-CH" sz="1600" b="0" i="1" smtClean="0">
                                        <a:solidFill>
                                          <a:schemeClr val="tx1"/>
                                        </a:solidFill>
                                        <a:latin typeface="Cambria Math" panose="02040503050406030204" pitchFamily="18" charset="0"/>
                                      </a:rPr>
                                      <m:t>𝑃</m:t>
                                    </m:r>
                                  </m:e>
                                  <m:sub>
                                    <m:r>
                                      <a:rPr lang="de-CH" sz="1600" b="0" i="1" smtClean="0">
                                        <a:solidFill>
                                          <a:schemeClr val="tx1"/>
                                        </a:solidFill>
                                        <a:latin typeface="Cambria Math" panose="02040503050406030204" pitchFamily="18" charset="0"/>
                                      </a:rPr>
                                      <m:t>𝑑𝑒𝑚𝑎𝑛𝑑</m:t>
                                    </m:r>
                                  </m:sub>
                                </m:sSub>
                              </m:oMath>
                            </m:oMathPara>
                          </a14:m>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extLst>
                      <a:ext uri="{0D108BD9-81ED-4DB2-BD59-A6C34878D82A}">
                        <a16:rowId xmlns:a16="http://schemas.microsoft.com/office/drawing/2014/main" val="4138084243"/>
                      </a:ext>
                    </a:extLst>
                  </a:tr>
                  <a:tr h="32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Heat demand</a:t>
                          </a:r>
                        </a:p>
                      </a:txBody>
                      <a:tcPr anchor="ctr">
                        <a:solidFill>
                          <a:schemeClr val="bg1">
                            <a:lumMod val="50000"/>
                            <a:alpha val="25098"/>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de-CH" sz="1600" b="0" i="1" smtClean="0">
                                        <a:solidFill>
                                          <a:schemeClr val="tx1"/>
                                        </a:solidFill>
                                        <a:latin typeface="Cambria Math" panose="02040503050406030204" pitchFamily="18" charset="0"/>
                                      </a:rPr>
                                      <m:t>𝑄</m:t>
                                    </m:r>
                                  </m:e>
                                  <m:sub>
                                    <m:r>
                                      <a:rPr lang="de-CH" sz="1600" b="0" i="1" smtClean="0">
                                        <a:solidFill>
                                          <a:schemeClr val="tx1"/>
                                        </a:solidFill>
                                        <a:latin typeface="Cambria Math" panose="02040503050406030204" pitchFamily="18" charset="0"/>
                                      </a:rPr>
                                      <m:t>𝑑𝑒𝑚𝑎𝑛𝑑</m:t>
                                    </m:r>
                                    <m:r>
                                      <a:rPr lang="de-CH" sz="1600" b="0" i="1" smtClean="0">
                                        <a:solidFill>
                                          <a:schemeClr val="tx1"/>
                                        </a:solidFill>
                                        <a:latin typeface="Cambria Math" panose="02040503050406030204" pitchFamily="18" charset="0"/>
                                      </a:rPr>
                                      <m:t>,</m:t>
                                    </m:r>
                                    <m:r>
                                      <a:rPr lang="de-CH" sz="1600" b="0" i="1" smtClean="0">
                                        <a:solidFill>
                                          <a:schemeClr val="tx1"/>
                                        </a:solidFill>
                                        <a:latin typeface="Cambria Math" panose="02040503050406030204" pitchFamily="18" charset="0"/>
                                      </a:rPr>
                                      <m:t>𝑖</m:t>
                                    </m:r>
                                  </m:sub>
                                </m:sSub>
                              </m:oMath>
                            </m:oMathPara>
                          </a14:m>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extLst>
                      <a:ext uri="{0D108BD9-81ED-4DB2-BD59-A6C34878D82A}">
                        <a16:rowId xmlns:a16="http://schemas.microsoft.com/office/drawing/2014/main" val="4154899057"/>
                      </a:ext>
                    </a:extLst>
                  </a:tr>
                  <a:tr h="324000">
                    <a:tc>
                      <a:txBody>
                        <a:bodyPr/>
                        <a:lstStyle/>
                        <a:p>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Energy price</a:t>
                          </a:r>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𝑐𝑜𝑠𝑡</m:t>
                                    </m:r>
                                  </m:e>
                                  <m:sub>
                                    <m:r>
                                      <a:rPr lang="de-CH" sz="1600" b="0" i="1" kern="0" smtClean="0">
                                        <a:solidFill>
                                          <a:schemeClr val="tx1"/>
                                        </a:solidFill>
                                        <a:latin typeface="Cambria Math" panose="02040503050406030204" pitchFamily="18" charset="0"/>
                                        <a:cs typeface="Segoe UI" panose="020B0502040204020203" pitchFamily="34" charset="0"/>
                                      </a:rPr>
                                      <m:t>𝑒𝑙</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1">
                            <a:lumMod val="50000"/>
                            <a:alpha val="25098"/>
                          </a:schemeClr>
                        </a:solidFill>
                      </a:tcPr>
                    </a:tc>
                    <a:extLst>
                      <a:ext uri="{0D108BD9-81ED-4DB2-BD59-A6C34878D82A}">
                        <a16:rowId xmlns:a16="http://schemas.microsoft.com/office/drawing/2014/main" val="1524372422"/>
                      </a:ext>
                    </a:extLst>
                  </a:tr>
                  <a:tr h="324000">
                    <a:tc>
                      <a:txBody>
                        <a:bodyPr/>
                        <a:lstStyle/>
                        <a:p>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Technology cost</a:t>
                          </a:r>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kern="0" dirty="0" smtClean="0">
                                    <a:solidFill>
                                      <a:schemeClr val="tx1"/>
                                    </a:solidFill>
                                    <a:latin typeface="Cambria Math" panose="02040503050406030204" pitchFamily="18" charset="0"/>
                                    <a:ea typeface="Segoe UI" panose="020B0502040204020203" pitchFamily="34" charset="0"/>
                                    <a:cs typeface="Segoe UI" panose="020B0502040204020203" pitchFamily="34" charset="0"/>
                                  </a:rPr>
                                  <m:t>𝑐</m:t>
                                </m:r>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1">
                            <a:lumMod val="50000"/>
                            <a:alpha val="25098"/>
                          </a:schemeClr>
                        </a:solidFill>
                      </a:tcPr>
                    </a:tc>
                    <a:extLst>
                      <a:ext uri="{0D108BD9-81ED-4DB2-BD59-A6C34878D82A}">
                        <a16:rowId xmlns:a16="http://schemas.microsoft.com/office/drawing/2014/main" val="3949756782"/>
                      </a:ext>
                    </a:extLst>
                  </a:tr>
                  <a:tr h="324000">
                    <a:tc>
                      <a:txBody>
                        <a:bodyPr/>
                        <a:lstStyle/>
                        <a:p>
                          <a:r>
                            <a:rPr lang="en-US" sz="1600" b="0" dirty="0">
                              <a:solidFill>
                                <a:schemeClr val="tx1"/>
                              </a:solidFill>
                              <a:latin typeface="Lato" panose="020F0502020204030203" pitchFamily="34" charset="0"/>
                            </a:rPr>
                            <a:t>Technology performance</a:t>
                          </a:r>
                        </a:p>
                      </a:txBody>
                      <a:tcPr anchor="ctr">
                        <a:solidFill>
                          <a:schemeClr val="bg1">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en-US" sz="1600" b="0" i="1" kern="0" smtClean="0">
                                        <a:solidFill>
                                          <a:schemeClr val="tx1"/>
                                        </a:solidFill>
                                        <a:latin typeface="Cambria Math" panose="02040503050406030204" pitchFamily="18" charset="0"/>
                                        <a:ea typeface="Cambria Math" panose="02040503050406030204" pitchFamily="18" charset="0"/>
                                        <a:cs typeface="Segoe UI" panose="020B0502040204020203" pitchFamily="34" charset="0"/>
                                      </a:rPr>
                                      <m:t>𝜂</m:t>
                                    </m:r>
                                  </m:e>
                                  <m:sub>
                                    <m:r>
                                      <a:rPr lang="de-CH" sz="1600" b="0" i="1" kern="0" smtClean="0">
                                        <a:solidFill>
                                          <a:schemeClr val="tx1"/>
                                        </a:solidFill>
                                        <a:latin typeface="Cambria Math" panose="02040503050406030204" pitchFamily="18" charset="0"/>
                                        <a:cs typeface="Segoe UI" panose="020B0502040204020203" pitchFamily="34" charset="0"/>
                                      </a:rPr>
                                      <m:t>𝑖</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1">
                            <a:lumMod val="50000"/>
                            <a:alpha val="25098"/>
                          </a:schemeClr>
                        </a:solidFill>
                      </a:tcPr>
                    </a:tc>
                    <a:extLst>
                      <a:ext uri="{0D108BD9-81ED-4DB2-BD59-A6C34878D82A}">
                        <a16:rowId xmlns:a16="http://schemas.microsoft.com/office/drawing/2014/main" val="1971769260"/>
                      </a:ext>
                    </a:extLst>
                  </a:tr>
                </a:tbl>
              </a:graphicData>
            </a:graphic>
          </p:graphicFrame>
        </mc:Choice>
        <mc:Fallback>
          <p:graphicFrame>
            <p:nvGraphicFramePr>
              <p:cNvPr id="9" name="Tabelle 8"/>
              <p:cNvGraphicFramePr>
                <a:graphicFrameLocks noGrp="1"/>
              </p:cNvGraphicFramePr>
              <p:nvPr>
                <p:extLst>
                  <p:ext uri="{D42A27DB-BD31-4B8C-83A1-F6EECF244321}">
                    <p14:modId xmlns:p14="http://schemas.microsoft.com/office/powerpoint/2010/main" val="3066941919"/>
                  </p:ext>
                </p:extLst>
              </p:nvPr>
            </p:nvGraphicFramePr>
            <p:xfrm>
              <a:off x="8021782" y="1032445"/>
              <a:ext cx="3438380" cy="2357628"/>
            </p:xfrm>
            <a:graphic>
              <a:graphicData uri="http://schemas.openxmlformats.org/drawingml/2006/table">
                <a:tbl>
                  <a:tblPr firstRow="1" bandRow="1">
                    <a:tableStyleId>{5C22544A-7EE6-4342-B048-85BDC9FD1C3A}</a:tableStyleId>
                  </a:tblPr>
                  <a:tblGrid>
                    <a:gridCol w="2392625">
                      <a:extLst>
                        <a:ext uri="{9D8B030D-6E8A-4147-A177-3AD203B41FA5}">
                          <a16:colId xmlns:a16="http://schemas.microsoft.com/office/drawing/2014/main" val="681106832"/>
                        </a:ext>
                      </a:extLst>
                    </a:gridCol>
                    <a:gridCol w="1045755">
                      <a:extLst>
                        <a:ext uri="{9D8B030D-6E8A-4147-A177-3AD203B41FA5}">
                          <a16:colId xmlns:a16="http://schemas.microsoft.com/office/drawing/2014/main" val="1300116570"/>
                        </a:ext>
                      </a:extLst>
                    </a:gridCol>
                  </a:tblGrid>
                  <a:tr h="335280">
                    <a:tc gridSpan="2">
                      <a:txBody>
                        <a:bodyPr/>
                        <a:lstStyle/>
                        <a:p>
                          <a:pPr algn="l">
                            <a:defRPr/>
                          </a:pPr>
                          <a:r>
                            <a:rPr lang="en-US" sz="1600" b="1" i="0" kern="0" dirty="0">
                              <a:solidFill>
                                <a:schemeClr val="tx1"/>
                              </a:solidFill>
                              <a:latin typeface="Lato" panose="020F0502020204030203" pitchFamily="34" charset="0"/>
                              <a:ea typeface="Segoe UI" panose="020B0502040204020203" pitchFamily="34" charset="0"/>
                              <a:cs typeface="Segoe UI" panose="020B0502040204020203" pitchFamily="34" charset="0"/>
                            </a:rPr>
                            <a:t>Input data</a:t>
                          </a:r>
                        </a:p>
                      </a:txBody>
                      <a:tcPr anchor="ctr">
                        <a:solidFill>
                          <a:schemeClr val="bg1">
                            <a:lumMod val="50000"/>
                            <a:alpha val="25098"/>
                          </a:schemeClr>
                        </a:solidFill>
                      </a:tcPr>
                    </a:tc>
                    <a:tc hMerge="1">
                      <a:txBody>
                        <a:bodyPr/>
                        <a:lstStyle/>
                        <a:p>
                          <a:endParaRPr lang="en-US" dirty="0">
                            <a:latin typeface="+mj-lt"/>
                          </a:endParaRPr>
                        </a:p>
                      </a:txBody>
                      <a:tcPr/>
                    </a:tc>
                    <a:extLst>
                      <a:ext uri="{0D108BD9-81ED-4DB2-BD59-A6C34878D82A}">
                        <a16:rowId xmlns:a16="http://schemas.microsoft.com/office/drawing/2014/main" val="2602812292"/>
                      </a:ext>
                    </a:extLst>
                  </a:tr>
                  <a:tr h="335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Weather conditions (solar)</a:t>
                          </a:r>
                        </a:p>
                      </a:txBody>
                      <a:tcPr anchor="ctr">
                        <a:solidFill>
                          <a:schemeClr val="bg1">
                            <a:lumMod val="50000"/>
                            <a:alpha val="25098"/>
                          </a:schemeClr>
                        </a:solidFill>
                      </a:tcPr>
                    </a:tc>
                    <a:tc>
                      <a:txBody>
                        <a:bodyPr/>
                        <a:lstStyle/>
                        <a:p>
                          <a:endParaRPr lang="de-DE"/>
                        </a:p>
                      </a:txBody>
                      <a:tcPr anchor="ctr">
                        <a:blipFill>
                          <a:blip r:embed="rId4"/>
                          <a:stretch>
                            <a:fillRect l="-229070" t="-105455" r="-2907" b="-527273"/>
                          </a:stretch>
                        </a:blipFill>
                      </a:tcPr>
                    </a:tc>
                    <a:extLst>
                      <a:ext uri="{0D108BD9-81ED-4DB2-BD59-A6C34878D82A}">
                        <a16:rowId xmlns:a16="http://schemas.microsoft.com/office/drawing/2014/main" val="3805233320"/>
                      </a:ext>
                    </a:extLst>
                  </a:tr>
                  <a:tr h="335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Energy demand</a:t>
                          </a:r>
                        </a:p>
                      </a:txBody>
                      <a:tcPr anchor="ctr">
                        <a:solidFill>
                          <a:schemeClr val="bg1">
                            <a:lumMod val="50000"/>
                            <a:alpha val="25098"/>
                          </a:schemeClr>
                        </a:solidFill>
                      </a:tcPr>
                    </a:tc>
                    <a:tc>
                      <a:txBody>
                        <a:bodyPr/>
                        <a:lstStyle/>
                        <a:p>
                          <a:endParaRPr lang="de-DE"/>
                        </a:p>
                      </a:txBody>
                      <a:tcPr anchor="ctr">
                        <a:blipFill>
                          <a:blip r:embed="rId4"/>
                          <a:stretch>
                            <a:fillRect l="-229070" t="-201786" r="-2907" b="-417857"/>
                          </a:stretch>
                        </a:blipFill>
                      </a:tcPr>
                    </a:tc>
                    <a:extLst>
                      <a:ext uri="{0D108BD9-81ED-4DB2-BD59-A6C34878D82A}">
                        <a16:rowId xmlns:a16="http://schemas.microsoft.com/office/drawing/2014/main" val="4138084243"/>
                      </a:ext>
                    </a:extLst>
                  </a:tr>
                  <a:tr h="3459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Heat demand</a:t>
                          </a:r>
                        </a:p>
                      </a:txBody>
                      <a:tcPr anchor="ctr">
                        <a:solidFill>
                          <a:schemeClr val="bg1">
                            <a:lumMod val="50000"/>
                            <a:alpha val="25098"/>
                          </a:schemeClr>
                        </a:solidFill>
                      </a:tcPr>
                    </a:tc>
                    <a:tc>
                      <a:txBody>
                        <a:bodyPr/>
                        <a:lstStyle/>
                        <a:p>
                          <a:endParaRPr lang="de-DE"/>
                        </a:p>
                      </a:txBody>
                      <a:tcPr anchor="ctr">
                        <a:blipFill>
                          <a:blip r:embed="rId4"/>
                          <a:stretch>
                            <a:fillRect l="-229070" t="-301786" r="-2907" b="-317857"/>
                          </a:stretch>
                        </a:blipFill>
                      </a:tcPr>
                    </a:tc>
                    <a:extLst>
                      <a:ext uri="{0D108BD9-81ED-4DB2-BD59-A6C34878D82A}">
                        <a16:rowId xmlns:a16="http://schemas.microsoft.com/office/drawing/2014/main" val="4154899057"/>
                      </a:ext>
                    </a:extLst>
                  </a:tr>
                  <a:tr h="335280">
                    <a:tc>
                      <a:txBody>
                        <a:bodyPr/>
                        <a:lstStyle/>
                        <a:p>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Energy price</a:t>
                          </a:r>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tc>
                      <a:txBody>
                        <a:bodyPr/>
                        <a:lstStyle/>
                        <a:p>
                          <a:endParaRPr lang="de-DE"/>
                        </a:p>
                      </a:txBody>
                      <a:tcPr anchor="ctr">
                        <a:blipFill>
                          <a:blip r:embed="rId4"/>
                          <a:stretch>
                            <a:fillRect l="-229070" t="-401786" r="-2907" b="-217857"/>
                          </a:stretch>
                        </a:blipFill>
                      </a:tcPr>
                    </a:tc>
                    <a:extLst>
                      <a:ext uri="{0D108BD9-81ED-4DB2-BD59-A6C34878D82A}">
                        <a16:rowId xmlns:a16="http://schemas.microsoft.com/office/drawing/2014/main" val="1524372422"/>
                      </a:ext>
                    </a:extLst>
                  </a:tr>
                  <a:tr h="335280">
                    <a:tc>
                      <a:txBody>
                        <a:bodyPr/>
                        <a:lstStyle/>
                        <a:p>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Technology cost</a:t>
                          </a:r>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tc>
                      <a:txBody>
                        <a:bodyPr/>
                        <a:lstStyle/>
                        <a:p>
                          <a:endParaRPr lang="de-DE"/>
                        </a:p>
                      </a:txBody>
                      <a:tcPr anchor="ctr">
                        <a:blipFill>
                          <a:blip r:embed="rId4"/>
                          <a:stretch>
                            <a:fillRect l="-229070" t="-510909" r="-2907" b="-121818"/>
                          </a:stretch>
                        </a:blipFill>
                      </a:tcPr>
                    </a:tc>
                    <a:extLst>
                      <a:ext uri="{0D108BD9-81ED-4DB2-BD59-A6C34878D82A}">
                        <a16:rowId xmlns:a16="http://schemas.microsoft.com/office/drawing/2014/main" val="3949756782"/>
                      </a:ext>
                    </a:extLst>
                  </a:tr>
                  <a:tr h="335280">
                    <a:tc>
                      <a:txBody>
                        <a:bodyPr/>
                        <a:lstStyle/>
                        <a:p>
                          <a:r>
                            <a:rPr lang="en-US" sz="1600" b="0" dirty="0">
                              <a:solidFill>
                                <a:schemeClr val="tx1"/>
                              </a:solidFill>
                              <a:latin typeface="Lato" panose="020F0502020204030203" pitchFamily="34" charset="0"/>
                            </a:rPr>
                            <a:t>Technology performance</a:t>
                          </a:r>
                        </a:p>
                      </a:txBody>
                      <a:tcPr anchor="ctr">
                        <a:solidFill>
                          <a:schemeClr val="bg1">
                            <a:lumMod val="50000"/>
                            <a:alpha val="25098"/>
                          </a:schemeClr>
                        </a:solidFill>
                      </a:tcPr>
                    </a:tc>
                    <a:tc>
                      <a:txBody>
                        <a:bodyPr/>
                        <a:lstStyle/>
                        <a:p>
                          <a:endParaRPr lang="de-DE"/>
                        </a:p>
                      </a:txBody>
                      <a:tcPr anchor="ctr">
                        <a:blipFill>
                          <a:blip r:embed="rId4"/>
                          <a:stretch>
                            <a:fillRect l="-229070" t="-610909" r="-2907" b="-21818"/>
                          </a:stretch>
                        </a:blipFill>
                      </a:tcPr>
                    </a:tc>
                    <a:extLst>
                      <a:ext uri="{0D108BD9-81ED-4DB2-BD59-A6C34878D82A}">
                        <a16:rowId xmlns:a16="http://schemas.microsoft.com/office/drawing/2014/main" val="1971769260"/>
                      </a:ext>
                    </a:extLst>
                  </a:tr>
                </a:tbl>
              </a:graphicData>
            </a:graphic>
          </p:graphicFrame>
        </mc:Fallback>
      </mc:AlternateContent>
      <p:grpSp>
        <p:nvGrpSpPr>
          <p:cNvPr id="10" name="Gruppieren 9"/>
          <p:cNvGrpSpPr/>
          <p:nvPr/>
        </p:nvGrpSpPr>
        <p:grpSpPr>
          <a:xfrm>
            <a:off x="731837" y="5692421"/>
            <a:ext cx="6543452" cy="314970"/>
            <a:chOff x="980404" y="6062731"/>
            <a:chExt cx="6543452" cy="314970"/>
          </a:xfrm>
        </p:grpSpPr>
        <p:cxnSp>
          <p:nvCxnSpPr>
            <p:cNvPr id="11" name="Gerade Verbindung mit Pfeil 10"/>
            <p:cNvCxnSpPr/>
            <p:nvPr/>
          </p:nvCxnSpPr>
          <p:spPr>
            <a:xfrm>
              <a:off x="980404" y="6105726"/>
              <a:ext cx="360000" cy="0"/>
            </a:xfrm>
            <a:prstGeom prst="straightConnector1">
              <a:avLst/>
            </a:prstGeom>
            <a:ln>
              <a:solidFill>
                <a:srgbClr val="4672C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a:off x="980404" y="6215139"/>
              <a:ext cx="360000"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a:off x="2911936" y="6213958"/>
              <a:ext cx="360000"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a:off x="980404" y="6339730"/>
              <a:ext cx="360000" cy="0"/>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p:cNvCxnSpPr/>
            <p:nvPr/>
          </p:nvCxnSpPr>
          <p:spPr>
            <a:xfrm>
              <a:off x="4296548" y="6181815"/>
              <a:ext cx="360000" cy="0"/>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p:nvPr/>
          </p:nvCxnSpPr>
          <p:spPr>
            <a:xfrm>
              <a:off x="4296548" y="6308842"/>
              <a:ext cx="36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6"/>
            <p:cNvSpPr txBox="1"/>
            <p:nvPr/>
          </p:nvSpPr>
          <p:spPr>
            <a:xfrm>
              <a:off x="1405352" y="6062731"/>
              <a:ext cx="1399217" cy="276999"/>
            </a:xfrm>
            <a:prstGeom prst="rect">
              <a:avLst/>
            </a:prstGeom>
            <a:noFill/>
          </p:spPr>
          <p:txBody>
            <a:bodyPr wrap="square" rtlCol="0">
              <a:spAutoFit/>
            </a:bodyPr>
            <a:lstStyle/>
            <a:p>
              <a:r>
                <a:rPr lang="en-US" sz="1200" dirty="0" smtClean="0">
                  <a:latin typeface="Segoe UI" panose="020B0502040204020203" pitchFamily="34" charset="0"/>
                  <a:cs typeface="Segoe UI" panose="020B0502040204020203" pitchFamily="34" charset="0"/>
                </a:rPr>
                <a:t>Elec. Power flow</a:t>
              </a:r>
              <a:endParaRPr lang="en-US" sz="1200" dirty="0">
                <a:latin typeface="Segoe UI" panose="020B0502040204020203" pitchFamily="34" charset="0"/>
                <a:cs typeface="Segoe UI" panose="020B0502040204020203" pitchFamily="34" charset="0"/>
              </a:endParaRPr>
            </a:p>
          </p:txBody>
        </p:sp>
        <p:sp>
          <p:nvSpPr>
            <p:cNvPr id="18" name="Textfeld 17"/>
            <p:cNvSpPr txBox="1"/>
            <p:nvPr/>
          </p:nvSpPr>
          <p:spPr>
            <a:xfrm>
              <a:off x="3271936" y="6075458"/>
              <a:ext cx="772543" cy="276999"/>
            </a:xfrm>
            <a:prstGeom prst="rect">
              <a:avLst/>
            </a:prstGeom>
            <a:noFill/>
          </p:spPr>
          <p:txBody>
            <a:bodyPr wrap="square" rtlCol="0">
              <a:spAutoFit/>
            </a:bodyPr>
            <a:lstStyle/>
            <a:p>
              <a:r>
                <a:rPr lang="en-US" sz="1200" dirty="0" smtClean="0">
                  <a:latin typeface="Segoe UI" panose="020B0502040204020203" pitchFamily="34" charset="0"/>
                  <a:cs typeface="Segoe UI" panose="020B0502040204020203" pitchFamily="34" charset="0"/>
                </a:rPr>
                <a:t>H2 flow</a:t>
              </a:r>
              <a:endParaRPr lang="en-US" sz="1200" dirty="0">
                <a:latin typeface="Segoe UI" panose="020B0502040204020203" pitchFamily="34" charset="0"/>
                <a:cs typeface="Segoe UI" panose="020B0502040204020203" pitchFamily="34" charset="0"/>
              </a:endParaRPr>
            </a:p>
          </p:txBody>
        </p:sp>
        <p:sp>
          <p:nvSpPr>
            <p:cNvPr id="19" name="Textfeld 18"/>
            <p:cNvSpPr txBox="1"/>
            <p:nvPr/>
          </p:nvSpPr>
          <p:spPr>
            <a:xfrm>
              <a:off x="4656548" y="6100702"/>
              <a:ext cx="2867308" cy="276999"/>
            </a:xfrm>
            <a:prstGeom prst="rect">
              <a:avLst/>
            </a:prstGeom>
            <a:noFill/>
          </p:spPr>
          <p:txBody>
            <a:bodyPr wrap="square" rtlCol="0">
              <a:spAutoFit/>
            </a:bodyPr>
            <a:lstStyle/>
            <a:p>
              <a:r>
                <a:rPr lang="en-US" sz="1200" dirty="0" smtClean="0">
                  <a:latin typeface="Segoe UI" panose="020B0502040204020203" pitchFamily="34" charset="0"/>
                  <a:cs typeface="Segoe UI" panose="020B0502040204020203" pitchFamily="34" charset="0"/>
                </a:rPr>
                <a:t>Heat flow (medium and high Temp.) </a:t>
              </a:r>
              <a:endParaRPr lang="en-US" sz="1200" dirty="0">
                <a:latin typeface="Segoe UI" panose="020B0502040204020203" pitchFamily="34" charset="0"/>
                <a:cs typeface="Segoe UI" panose="020B0502040204020203" pitchFamily="34" charset="0"/>
              </a:endParaRPr>
            </a:p>
          </p:txBody>
        </p:sp>
      </p:grpSp>
      <p:pic>
        <p:nvPicPr>
          <p:cNvPr id="20" name="Grafik 1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31837" y="1033198"/>
            <a:ext cx="7222972" cy="4603092"/>
          </a:xfrm>
          <a:prstGeom prst="rect">
            <a:avLst/>
          </a:prstGeom>
        </p:spPr>
      </p:pic>
    </p:spTree>
    <p:extLst>
      <p:ext uri="{BB962C8B-B14F-4D97-AF65-F5344CB8AC3E}">
        <p14:creationId xmlns:p14="http://schemas.microsoft.com/office/powerpoint/2010/main" val="31300322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11.05.2024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6</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mc:AlternateContent xmlns:mc="http://schemas.openxmlformats.org/markup-compatibility/2006">
        <mc:Choice xmlns:a14="http://schemas.microsoft.com/office/drawing/2010/main" Requires="a14">
          <p:graphicFrame>
            <p:nvGraphicFramePr>
              <p:cNvPr id="8" name="Tabelle 7"/>
              <p:cNvGraphicFramePr>
                <a:graphicFrameLocks noGrp="1"/>
              </p:cNvGraphicFramePr>
              <p:nvPr>
                <p:extLst>
                  <p:ext uri="{D42A27DB-BD31-4B8C-83A1-F6EECF244321}">
                    <p14:modId xmlns:p14="http://schemas.microsoft.com/office/powerpoint/2010/main" val="962082311"/>
                  </p:ext>
                </p:extLst>
              </p:nvPr>
            </p:nvGraphicFramePr>
            <p:xfrm>
              <a:off x="7689310" y="3357367"/>
              <a:ext cx="3770851" cy="2746248"/>
            </p:xfrm>
            <a:graphic>
              <a:graphicData uri="http://schemas.openxmlformats.org/drawingml/2006/table">
                <a:tbl>
                  <a:tblPr firstRow="1" bandRow="1">
                    <a:tableStyleId>{5C22544A-7EE6-4342-B048-85BDC9FD1C3A}</a:tableStyleId>
                  </a:tblPr>
                  <a:tblGrid>
                    <a:gridCol w="2896303">
                      <a:extLst>
                        <a:ext uri="{9D8B030D-6E8A-4147-A177-3AD203B41FA5}">
                          <a16:colId xmlns:a16="http://schemas.microsoft.com/office/drawing/2014/main" val="2645126669"/>
                        </a:ext>
                      </a:extLst>
                    </a:gridCol>
                    <a:gridCol w="874548">
                      <a:extLst>
                        <a:ext uri="{9D8B030D-6E8A-4147-A177-3AD203B41FA5}">
                          <a16:colId xmlns:a16="http://schemas.microsoft.com/office/drawing/2014/main" val="1001224973"/>
                        </a:ext>
                      </a:extLst>
                    </a:gridCol>
                  </a:tblGrid>
                  <a:tr h="324000">
                    <a:tc gridSpan="2">
                      <a:txBody>
                        <a:bodyPr/>
                        <a:lstStyle/>
                        <a:p>
                          <a:pPr algn="l">
                            <a:defRPr/>
                          </a:pPr>
                          <a:r>
                            <a:rPr lang="en-US" sz="1600" b="1" i="0" kern="0" dirty="0">
                              <a:solidFill>
                                <a:schemeClr val="tx1"/>
                              </a:solidFill>
                              <a:latin typeface="Lato" panose="020F0502020204030203" pitchFamily="34" charset="0"/>
                              <a:ea typeface="Segoe UI" panose="020B0502040204020203" pitchFamily="34" charset="0"/>
                              <a:cs typeface="Segoe UI" panose="020B0502040204020203" pitchFamily="34" charset="0"/>
                            </a:rPr>
                            <a:t>Decision variables</a:t>
                          </a:r>
                        </a:p>
                      </a:txBody>
                      <a:tcPr anchor="ctr">
                        <a:solidFill>
                          <a:schemeClr val="bg2">
                            <a:lumMod val="50000"/>
                            <a:alpha val="25098"/>
                          </a:schemeClr>
                        </a:solidFill>
                      </a:tcPr>
                    </a:tc>
                    <a:tc hMerge="1">
                      <a:txBody>
                        <a:bodyPr/>
                        <a:lstStyle/>
                        <a:p>
                          <a:endParaRPr lang="en-US" dirty="0">
                            <a:latin typeface="+mj-lt"/>
                          </a:endParaRPr>
                        </a:p>
                      </a:txBody>
                      <a:tcPr/>
                    </a:tc>
                    <a:extLst>
                      <a:ext uri="{0D108BD9-81ED-4DB2-BD59-A6C34878D82A}">
                        <a16:rowId xmlns:a16="http://schemas.microsoft.com/office/drawing/2014/main" val="2388697302"/>
                      </a:ext>
                    </a:extLst>
                  </a:tr>
                  <a:tr h="324000">
                    <a:tc>
                      <a:txBody>
                        <a:bodyPr/>
                        <a:lstStyle/>
                        <a:p>
                          <a:pPr marL="0" algn="l" defTabSz="914400" rtl="0" eaLnBrk="1" latinLnBrk="0" hangingPunct="1"/>
                          <a:r>
                            <a:rPr lang="en-US" sz="1600" b="0" i="0" kern="0" dirty="0">
                              <a:solidFill>
                                <a:schemeClr val="tx1"/>
                              </a:solidFill>
                              <a:latin typeface="Lato" panose="020F0502020204030203" pitchFamily="34" charset="0"/>
                              <a:cs typeface="Segoe UI" panose="020B0502040204020203" pitchFamily="34" charset="0"/>
                            </a:rPr>
                            <a:t>Technology size</a:t>
                          </a: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𝑆</m:t>
                                    </m:r>
                                  </m:e>
                                  <m:sub>
                                    <m:r>
                                      <a:rPr lang="de-CH" sz="1600" b="0" i="1" kern="0" smtClean="0">
                                        <a:solidFill>
                                          <a:schemeClr val="tx1"/>
                                        </a:solidFill>
                                        <a:latin typeface="Cambria Math" panose="02040503050406030204" pitchFamily="18" charset="0"/>
                                        <a:cs typeface="Segoe UI" panose="020B0502040204020203" pitchFamily="34" charset="0"/>
                                      </a:rPr>
                                      <m:t>𝑖</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594350679"/>
                      </a:ext>
                    </a:extLst>
                  </a:tr>
                  <a:tr h="324000">
                    <a:tc>
                      <a:txBody>
                        <a:bodyPr/>
                        <a:lstStyle/>
                        <a:p>
                          <a:r>
                            <a:rPr lang="en-US" sz="1600" b="0" dirty="0" smtClean="0">
                              <a:solidFill>
                                <a:schemeClr val="tx1"/>
                              </a:solidFill>
                              <a:latin typeface="Lato" panose="020F0502020204030203" pitchFamily="34" charset="0"/>
                            </a:rPr>
                            <a:t>Cooling</a:t>
                          </a:r>
                          <a:r>
                            <a:rPr lang="en-US" sz="1600" b="0" baseline="0" dirty="0" smtClean="0">
                              <a:solidFill>
                                <a:schemeClr val="tx1"/>
                              </a:solidFill>
                              <a:latin typeface="Lato" panose="020F0502020204030203" pitchFamily="34" charset="0"/>
                            </a:rPr>
                            <a:t> water mass flow ELY</a:t>
                          </a:r>
                          <a:endParaRPr lang="en-US" sz="1600" b="0" dirty="0">
                            <a:solidFill>
                              <a:schemeClr val="tx1"/>
                            </a:solidFill>
                            <a:latin typeface="Lato" panose="020F050202020403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𝑚</m:t>
                                    </m:r>
                                  </m:e>
                                  <m:sub>
                                    <m:r>
                                      <a:rPr lang="de-CH" sz="1600" b="0" i="1" kern="0" smtClean="0">
                                        <a:solidFill>
                                          <a:schemeClr val="tx1"/>
                                        </a:solidFill>
                                        <a:latin typeface="Cambria Math" panose="02040503050406030204" pitchFamily="18" charset="0"/>
                                        <a:cs typeface="Segoe UI" panose="020B0502040204020203" pitchFamily="34" charset="0"/>
                                      </a:rPr>
                                      <m:t>𝑐𝑤</m:t>
                                    </m:r>
                                    <m:r>
                                      <a:rPr lang="de-CH" sz="1600" b="0" i="1" kern="0" smtClean="0">
                                        <a:solidFill>
                                          <a:schemeClr val="tx1"/>
                                        </a:solidFill>
                                        <a:latin typeface="Cambria Math" panose="02040503050406030204" pitchFamily="18" charset="0"/>
                                        <a:cs typeface="Segoe UI" panose="020B0502040204020203" pitchFamily="34" charset="0"/>
                                      </a:rPr>
                                      <m:t>,</m:t>
                                    </m:r>
                                    <m:r>
                                      <a:rPr lang="de-CH" sz="1600" b="0" i="1" kern="0" smtClean="0">
                                        <a:solidFill>
                                          <a:schemeClr val="tx1"/>
                                        </a:solidFill>
                                        <a:latin typeface="Cambria Math" panose="02040503050406030204" pitchFamily="18" charset="0"/>
                                        <a:cs typeface="Segoe UI" panose="020B0502040204020203" pitchFamily="34" charset="0"/>
                                      </a:rPr>
                                      <m:t>𝐸𝐿𝑌</m:t>
                                    </m:r>
                                  </m:sub>
                                </m:sSub>
                              </m:oMath>
                            </m:oMathPara>
                          </a14:m>
                          <a:endPar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1929174370"/>
                      </a:ext>
                    </a:extLst>
                  </a:tr>
                  <a:tr h="32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Lato" panose="020F0502020204030203" pitchFamily="34" charset="0"/>
                            </a:rPr>
                            <a:t>Cooling</a:t>
                          </a:r>
                          <a:r>
                            <a:rPr lang="en-US" sz="1600" b="0" baseline="0" dirty="0" smtClean="0">
                              <a:solidFill>
                                <a:schemeClr val="tx1"/>
                              </a:solidFill>
                              <a:latin typeface="Lato" panose="020F0502020204030203" pitchFamily="34" charset="0"/>
                            </a:rPr>
                            <a:t> water mass flow FC</a:t>
                          </a:r>
                          <a:endParaRPr lang="en-US" sz="1600" b="0" dirty="0" smtClean="0">
                            <a:solidFill>
                              <a:schemeClr val="tx1"/>
                            </a:solidFill>
                            <a:latin typeface="Lato" panose="020F0502020204030203" pitchFamily="34" charset="0"/>
                          </a:endParaRPr>
                        </a:p>
                      </a:txBody>
                      <a:tcPr anchor="ctr">
                        <a:solidFill>
                          <a:schemeClr val="bg2">
                            <a:lumMod val="50000"/>
                            <a:alpha val="25098"/>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𝑚</m:t>
                                    </m:r>
                                  </m:e>
                                  <m:sub>
                                    <m:r>
                                      <a:rPr lang="de-CH" sz="1600" b="0" i="1" kern="0" smtClean="0">
                                        <a:solidFill>
                                          <a:schemeClr val="tx1"/>
                                        </a:solidFill>
                                        <a:latin typeface="Cambria Math" panose="02040503050406030204" pitchFamily="18" charset="0"/>
                                        <a:cs typeface="Segoe UI" panose="020B0502040204020203" pitchFamily="34" charset="0"/>
                                      </a:rPr>
                                      <m:t>𝑐𝑤</m:t>
                                    </m:r>
                                    <m:r>
                                      <a:rPr lang="de-CH" sz="1600" b="0" i="1" kern="0" smtClean="0">
                                        <a:solidFill>
                                          <a:schemeClr val="tx1"/>
                                        </a:solidFill>
                                        <a:latin typeface="Cambria Math" panose="02040503050406030204" pitchFamily="18" charset="0"/>
                                        <a:cs typeface="Segoe UI" panose="020B0502040204020203" pitchFamily="34" charset="0"/>
                                      </a:rPr>
                                      <m:t>,</m:t>
                                    </m:r>
                                    <m:r>
                                      <a:rPr lang="de-CH" sz="1600" b="0" i="1" kern="0" smtClean="0">
                                        <a:solidFill>
                                          <a:schemeClr val="tx1"/>
                                        </a:solidFill>
                                        <a:latin typeface="Cambria Math" panose="02040503050406030204" pitchFamily="18" charset="0"/>
                                        <a:cs typeface="Segoe UI" panose="020B0502040204020203" pitchFamily="34" charset="0"/>
                                      </a:rPr>
                                      <m:t>𝐹𝐶</m:t>
                                    </m:r>
                                  </m:sub>
                                </m:sSub>
                              </m:oMath>
                            </m:oMathPara>
                          </a14:m>
                          <a:endPar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705659948"/>
                      </a:ext>
                    </a:extLst>
                  </a:tr>
                  <a:tr h="32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Lato" panose="020F0502020204030203" pitchFamily="34" charset="0"/>
                            </a:rPr>
                            <a:t>Cooling</a:t>
                          </a:r>
                          <a:r>
                            <a:rPr lang="en-US" sz="1600" b="0" baseline="0" dirty="0" smtClean="0">
                              <a:solidFill>
                                <a:schemeClr val="tx1"/>
                              </a:solidFill>
                              <a:latin typeface="Lato" panose="020F0502020204030203" pitchFamily="34" charset="0"/>
                            </a:rPr>
                            <a:t> water mass flow HT</a:t>
                          </a:r>
                          <a:endParaRPr lang="en-US" sz="1600" b="0" dirty="0" smtClean="0">
                            <a:solidFill>
                              <a:schemeClr val="tx1"/>
                            </a:solidFill>
                            <a:latin typeface="Lato" panose="020F050202020403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𝑚</m:t>
                                    </m:r>
                                  </m:e>
                                  <m:sub>
                                    <m:r>
                                      <a:rPr lang="de-CH" sz="1600" b="0" i="1" kern="0" smtClean="0">
                                        <a:solidFill>
                                          <a:schemeClr val="tx1"/>
                                        </a:solidFill>
                                        <a:latin typeface="Cambria Math" panose="02040503050406030204" pitchFamily="18" charset="0"/>
                                        <a:cs typeface="Segoe UI" panose="020B0502040204020203" pitchFamily="34" charset="0"/>
                                      </a:rPr>
                                      <m:t>𝑐𝑤</m:t>
                                    </m:r>
                                    <m:r>
                                      <a:rPr lang="de-CH" sz="1600" b="0" i="1" kern="0" smtClean="0">
                                        <a:solidFill>
                                          <a:schemeClr val="tx1"/>
                                        </a:solidFill>
                                        <a:latin typeface="Cambria Math" panose="02040503050406030204" pitchFamily="18" charset="0"/>
                                        <a:cs typeface="Segoe UI" panose="020B0502040204020203" pitchFamily="34" charset="0"/>
                                      </a:rPr>
                                      <m:t>,</m:t>
                                    </m:r>
                                    <m:r>
                                      <a:rPr lang="de-CH" sz="1600" b="0" i="1" kern="0" smtClean="0">
                                        <a:solidFill>
                                          <a:schemeClr val="tx1"/>
                                        </a:solidFill>
                                        <a:latin typeface="Cambria Math" panose="02040503050406030204" pitchFamily="18" charset="0"/>
                                        <a:cs typeface="Segoe UI" panose="020B0502040204020203" pitchFamily="34" charset="0"/>
                                      </a:rPr>
                                      <m:t>𝐻𝑇</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940303639"/>
                      </a:ext>
                    </a:extLst>
                  </a:tr>
                  <a:tr h="324000">
                    <a:tc>
                      <a:txBody>
                        <a:bodyPr/>
                        <a:lstStyle/>
                        <a:p>
                          <a:r>
                            <a:rPr lang="en-US" sz="1600" b="0" dirty="0" smtClean="0">
                              <a:solidFill>
                                <a:schemeClr val="tx1"/>
                              </a:solidFill>
                              <a:latin typeface="Lato" panose="020F0502020204030203" pitchFamily="34" charset="0"/>
                            </a:rPr>
                            <a:t>Cooling</a:t>
                          </a:r>
                          <a:r>
                            <a:rPr lang="en-US" sz="1600" b="0" baseline="0" dirty="0" smtClean="0">
                              <a:solidFill>
                                <a:schemeClr val="tx1"/>
                              </a:solidFill>
                              <a:latin typeface="Lato" panose="020F0502020204030203" pitchFamily="34" charset="0"/>
                            </a:rPr>
                            <a:t> water mass flow MT</a:t>
                          </a:r>
                          <a:endParaRPr lang="en-US" sz="1600" b="0" dirty="0">
                            <a:solidFill>
                              <a:schemeClr val="tx1"/>
                            </a:solidFill>
                            <a:latin typeface="Lato" panose="020F050202020403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𝑚</m:t>
                                    </m:r>
                                  </m:e>
                                  <m:sub>
                                    <m:r>
                                      <a:rPr lang="de-CH" sz="1600" b="0" i="1" kern="0" smtClean="0">
                                        <a:solidFill>
                                          <a:schemeClr val="tx1"/>
                                        </a:solidFill>
                                        <a:latin typeface="Cambria Math" panose="02040503050406030204" pitchFamily="18" charset="0"/>
                                        <a:cs typeface="Segoe UI" panose="020B0502040204020203" pitchFamily="34" charset="0"/>
                                      </a:rPr>
                                      <m:t>𝑐𝑤</m:t>
                                    </m:r>
                                    <m:r>
                                      <a:rPr lang="de-CH" sz="1600" b="0" i="1" kern="0" smtClean="0">
                                        <a:solidFill>
                                          <a:schemeClr val="tx1"/>
                                        </a:solidFill>
                                        <a:latin typeface="Cambria Math" panose="02040503050406030204" pitchFamily="18" charset="0"/>
                                        <a:cs typeface="Segoe UI" panose="020B0502040204020203" pitchFamily="34" charset="0"/>
                                      </a:rPr>
                                      <m:t>,</m:t>
                                    </m:r>
                                    <m:r>
                                      <a:rPr lang="de-CH" sz="1600" b="0" i="1" kern="0" smtClean="0">
                                        <a:solidFill>
                                          <a:schemeClr val="tx1"/>
                                        </a:solidFill>
                                        <a:latin typeface="Cambria Math" panose="02040503050406030204" pitchFamily="18" charset="0"/>
                                        <a:cs typeface="Segoe UI" panose="020B0502040204020203" pitchFamily="34" charset="0"/>
                                      </a:rPr>
                                      <m:t>𝑀𝑇</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2700562848"/>
                      </a:ext>
                    </a:extLst>
                  </a:tr>
                  <a:tr h="324000">
                    <a:tc>
                      <a:txBody>
                        <a:bodyPr/>
                        <a:lstStyle/>
                        <a:p>
                          <a:pPr marL="0" algn="l" defTabSz="914400" rtl="0" eaLnBrk="1" latinLnBrk="0" hangingPunct="1"/>
                          <a:r>
                            <a:rPr lang="en-US" sz="1600" b="0" i="0" kern="0" dirty="0" smtClean="0">
                              <a:solidFill>
                                <a:schemeClr val="tx1"/>
                              </a:solidFill>
                              <a:latin typeface="Lato" panose="020F0502020204030203" pitchFamily="34" charset="0"/>
                              <a:cs typeface="Segoe UI" panose="020B0502040204020203" pitchFamily="34" charset="0"/>
                            </a:rPr>
                            <a:t>Heat Pump power </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𝑃</m:t>
                                    </m:r>
                                  </m:e>
                                  <m:sub>
                                    <m:r>
                                      <a:rPr lang="de-CH" sz="1600" b="0" i="1" kern="0" smtClean="0">
                                        <a:solidFill>
                                          <a:schemeClr val="tx1"/>
                                        </a:solidFill>
                                        <a:latin typeface="Cambria Math" panose="02040503050406030204" pitchFamily="18" charset="0"/>
                                        <a:cs typeface="Segoe UI" panose="020B0502040204020203" pitchFamily="34" charset="0"/>
                                      </a:rPr>
                                      <m:t>𝑡h</m:t>
                                    </m:r>
                                    <m:r>
                                      <a:rPr lang="de-CH" sz="1600" b="0" i="1" kern="0" smtClean="0">
                                        <a:solidFill>
                                          <a:schemeClr val="tx1"/>
                                        </a:solidFill>
                                        <a:latin typeface="Cambria Math" panose="02040503050406030204" pitchFamily="18" charset="0"/>
                                        <a:cs typeface="Segoe UI" panose="020B0502040204020203" pitchFamily="34" charset="0"/>
                                      </a:rPr>
                                      <m:t>,</m:t>
                                    </m:r>
                                    <m:r>
                                      <a:rPr lang="de-CH" sz="1600" b="0" i="1" kern="0" smtClean="0">
                                        <a:solidFill>
                                          <a:schemeClr val="tx1"/>
                                        </a:solidFill>
                                        <a:latin typeface="Cambria Math" panose="02040503050406030204" pitchFamily="18" charset="0"/>
                                        <a:cs typeface="Segoe UI" panose="020B0502040204020203" pitchFamily="34" charset="0"/>
                                      </a:rPr>
                                      <m:t>𝐻𝑇</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890279576"/>
                      </a:ext>
                    </a:extLst>
                  </a:tr>
                  <a:tr h="324000">
                    <a:tc>
                      <a:txBody>
                        <a:bodyPr/>
                        <a:lstStyle/>
                        <a:p>
                          <a:pPr marL="0" algn="l" defTabSz="914400" rtl="0" eaLnBrk="1" latinLnBrk="0" hangingPunct="1"/>
                          <a:r>
                            <a:rPr lang="en-US" sz="1600" b="0" i="0" kern="0" dirty="0" smtClean="0">
                              <a:solidFill>
                                <a:schemeClr val="tx1"/>
                              </a:solidFill>
                              <a:latin typeface="Lato" panose="020F0502020204030203" pitchFamily="34" charset="0"/>
                              <a:cs typeface="Segoe UI" panose="020B0502040204020203" pitchFamily="34" charset="0"/>
                            </a:rPr>
                            <a:t>Heat Exchanger power</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𝑃</m:t>
                                    </m:r>
                                  </m:e>
                                  <m:sub>
                                    <m:r>
                                      <a:rPr lang="de-CH" sz="1600" b="0" i="1" kern="0" smtClean="0">
                                        <a:solidFill>
                                          <a:schemeClr val="tx1"/>
                                        </a:solidFill>
                                        <a:latin typeface="Cambria Math" panose="02040503050406030204" pitchFamily="18" charset="0"/>
                                        <a:cs typeface="Segoe UI" panose="020B0502040204020203" pitchFamily="34" charset="0"/>
                                      </a:rPr>
                                      <m:t>𝑡h</m:t>
                                    </m:r>
                                    <m:r>
                                      <a:rPr lang="de-CH" sz="1600" b="0" i="1" kern="0" smtClean="0">
                                        <a:solidFill>
                                          <a:schemeClr val="tx1"/>
                                        </a:solidFill>
                                        <a:latin typeface="Cambria Math" panose="02040503050406030204" pitchFamily="18" charset="0"/>
                                        <a:cs typeface="Segoe UI" panose="020B0502040204020203" pitchFamily="34" charset="0"/>
                                      </a:rPr>
                                      <m:t>,</m:t>
                                    </m:r>
                                    <m:r>
                                      <a:rPr lang="de-CH" sz="1600" b="0" i="1" kern="0" smtClean="0">
                                        <a:solidFill>
                                          <a:schemeClr val="tx1"/>
                                        </a:solidFill>
                                        <a:latin typeface="Cambria Math" panose="02040503050406030204" pitchFamily="18" charset="0"/>
                                        <a:cs typeface="Segoe UI" panose="020B0502040204020203" pitchFamily="34" charset="0"/>
                                      </a:rPr>
                                      <m:t>𝐻𝑇</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2">
                            <a:lumMod val="50000"/>
                            <a:alpha val="25098"/>
                          </a:schemeClr>
                        </a:solidFill>
                      </a:tcPr>
                    </a:tc>
                    <a:extLst>
                      <a:ext uri="{0D108BD9-81ED-4DB2-BD59-A6C34878D82A}">
                        <a16:rowId xmlns:a16="http://schemas.microsoft.com/office/drawing/2014/main" val="277925382"/>
                      </a:ext>
                    </a:extLst>
                  </a:tr>
                </a:tbl>
              </a:graphicData>
            </a:graphic>
          </p:graphicFrame>
        </mc:Choice>
        <mc:Fallback>
          <p:graphicFrame>
            <p:nvGraphicFramePr>
              <p:cNvPr id="8" name="Tabelle 7"/>
              <p:cNvGraphicFramePr>
                <a:graphicFrameLocks noGrp="1"/>
              </p:cNvGraphicFramePr>
              <p:nvPr>
                <p:extLst>
                  <p:ext uri="{D42A27DB-BD31-4B8C-83A1-F6EECF244321}">
                    <p14:modId xmlns:p14="http://schemas.microsoft.com/office/powerpoint/2010/main" val="962082311"/>
                  </p:ext>
                </p:extLst>
              </p:nvPr>
            </p:nvGraphicFramePr>
            <p:xfrm>
              <a:off x="7689310" y="3357367"/>
              <a:ext cx="3770851" cy="2746248"/>
            </p:xfrm>
            <a:graphic>
              <a:graphicData uri="http://schemas.openxmlformats.org/drawingml/2006/table">
                <a:tbl>
                  <a:tblPr firstRow="1" bandRow="1">
                    <a:tableStyleId>{5C22544A-7EE6-4342-B048-85BDC9FD1C3A}</a:tableStyleId>
                  </a:tblPr>
                  <a:tblGrid>
                    <a:gridCol w="2896303">
                      <a:extLst>
                        <a:ext uri="{9D8B030D-6E8A-4147-A177-3AD203B41FA5}">
                          <a16:colId xmlns:a16="http://schemas.microsoft.com/office/drawing/2014/main" val="2645126669"/>
                        </a:ext>
                      </a:extLst>
                    </a:gridCol>
                    <a:gridCol w="874548">
                      <a:extLst>
                        <a:ext uri="{9D8B030D-6E8A-4147-A177-3AD203B41FA5}">
                          <a16:colId xmlns:a16="http://schemas.microsoft.com/office/drawing/2014/main" val="1001224973"/>
                        </a:ext>
                      </a:extLst>
                    </a:gridCol>
                  </a:tblGrid>
                  <a:tr h="335280">
                    <a:tc gridSpan="2">
                      <a:txBody>
                        <a:bodyPr/>
                        <a:lstStyle/>
                        <a:p>
                          <a:pPr algn="l">
                            <a:defRPr/>
                          </a:pPr>
                          <a:r>
                            <a:rPr lang="en-US" sz="1600" b="1" i="0" kern="0" dirty="0">
                              <a:solidFill>
                                <a:schemeClr val="tx1"/>
                              </a:solidFill>
                              <a:latin typeface="Lato" panose="020F0502020204030203" pitchFamily="34" charset="0"/>
                              <a:ea typeface="Segoe UI" panose="020B0502040204020203" pitchFamily="34" charset="0"/>
                              <a:cs typeface="Segoe UI" panose="020B0502040204020203" pitchFamily="34" charset="0"/>
                            </a:rPr>
                            <a:t>Decision variables</a:t>
                          </a:r>
                        </a:p>
                      </a:txBody>
                      <a:tcPr anchor="ctr">
                        <a:solidFill>
                          <a:schemeClr val="bg2">
                            <a:lumMod val="50000"/>
                            <a:alpha val="25098"/>
                          </a:schemeClr>
                        </a:solidFill>
                      </a:tcPr>
                    </a:tc>
                    <a:tc hMerge="1">
                      <a:txBody>
                        <a:bodyPr/>
                        <a:lstStyle/>
                        <a:p>
                          <a:endParaRPr lang="en-US" dirty="0">
                            <a:latin typeface="+mj-lt"/>
                          </a:endParaRPr>
                        </a:p>
                      </a:txBody>
                      <a:tcPr/>
                    </a:tc>
                    <a:extLst>
                      <a:ext uri="{0D108BD9-81ED-4DB2-BD59-A6C34878D82A}">
                        <a16:rowId xmlns:a16="http://schemas.microsoft.com/office/drawing/2014/main" val="2388697302"/>
                      </a:ext>
                    </a:extLst>
                  </a:tr>
                  <a:tr h="335280">
                    <a:tc>
                      <a:txBody>
                        <a:bodyPr/>
                        <a:lstStyle/>
                        <a:p>
                          <a:pPr marL="0" algn="l" defTabSz="914400" rtl="0" eaLnBrk="1" latinLnBrk="0" hangingPunct="1"/>
                          <a:r>
                            <a:rPr lang="en-US" sz="1600" b="0" i="0" kern="0" dirty="0">
                              <a:solidFill>
                                <a:schemeClr val="tx1"/>
                              </a:solidFill>
                              <a:latin typeface="Lato" panose="020F0502020204030203" pitchFamily="34" charset="0"/>
                              <a:cs typeface="Segoe UI" panose="020B0502040204020203" pitchFamily="34" charset="0"/>
                            </a:rPr>
                            <a:t>Technology size</a:t>
                          </a:r>
                        </a:p>
                      </a:txBody>
                      <a:tcPr anchor="ctr">
                        <a:solidFill>
                          <a:schemeClr val="bg2">
                            <a:lumMod val="50000"/>
                            <a:alpha val="25098"/>
                          </a:schemeClr>
                        </a:solidFill>
                      </a:tcPr>
                    </a:tc>
                    <a:tc>
                      <a:txBody>
                        <a:bodyPr/>
                        <a:lstStyle/>
                        <a:p>
                          <a:endParaRPr lang="de-DE"/>
                        </a:p>
                      </a:txBody>
                      <a:tcPr anchor="ctr">
                        <a:blipFill>
                          <a:blip r:embed="rId2"/>
                          <a:stretch>
                            <a:fillRect l="-330556" t="-103636" r="-3472" b="-641818"/>
                          </a:stretch>
                        </a:blipFill>
                      </a:tcPr>
                    </a:tc>
                    <a:extLst>
                      <a:ext uri="{0D108BD9-81ED-4DB2-BD59-A6C34878D82A}">
                        <a16:rowId xmlns:a16="http://schemas.microsoft.com/office/drawing/2014/main" val="594350679"/>
                      </a:ext>
                    </a:extLst>
                  </a:tr>
                  <a:tr h="345948">
                    <a:tc>
                      <a:txBody>
                        <a:bodyPr/>
                        <a:lstStyle/>
                        <a:p>
                          <a:r>
                            <a:rPr lang="en-US" sz="1600" b="0" dirty="0" smtClean="0">
                              <a:solidFill>
                                <a:schemeClr val="tx1"/>
                              </a:solidFill>
                              <a:latin typeface="Lato" panose="020F0502020204030203" pitchFamily="34" charset="0"/>
                            </a:rPr>
                            <a:t>Cooling</a:t>
                          </a:r>
                          <a:r>
                            <a:rPr lang="en-US" sz="1600" b="0" baseline="0" dirty="0" smtClean="0">
                              <a:solidFill>
                                <a:schemeClr val="tx1"/>
                              </a:solidFill>
                              <a:latin typeface="Lato" panose="020F0502020204030203" pitchFamily="34" charset="0"/>
                            </a:rPr>
                            <a:t> water mass flow ELY</a:t>
                          </a:r>
                          <a:endParaRPr lang="en-US" sz="1600" b="0" dirty="0">
                            <a:solidFill>
                              <a:schemeClr val="tx1"/>
                            </a:solidFill>
                            <a:latin typeface="Lato" panose="020F0502020204030203" pitchFamily="34" charset="0"/>
                          </a:endParaRPr>
                        </a:p>
                      </a:txBody>
                      <a:tcPr anchor="ctr">
                        <a:solidFill>
                          <a:schemeClr val="bg2">
                            <a:lumMod val="50000"/>
                            <a:alpha val="25098"/>
                          </a:schemeClr>
                        </a:solidFill>
                      </a:tcPr>
                    </a:tc>
                    <a:tc>
                      <a:txBody>
                        <a:bodyPr/>
                        <a:lstStyle/>
                        <a:p>
                          <a:endParaRPr lang="de-DE"/>
                        </a:p>
                      </a:txBody>
                      <a:tcPr anchor="ctr">
                        <a:blipFill>
                          <a:blip r:embed="rId2"/>
                          <a:stretch>
                            <a:fillRect l="-330556" t="-196491" r="-3472" b="-519298"/>
                          </a:stretch>
                        </a:blipFill>
                      </a:tcPr>
                    </a:tc>
                    <a:extLst>
                      <a:ext uri="{0D108BD9-81ED-4DB2-BD59-A6C34878D82A}">
                        <a16:rowId xmlns:a16="http://schemas.microsoft.com/office/drawing/2014/main" val="1929174370"/>
                      </a:ext>
                    </a:extLst>
                  </a:tr>
                  <a:tr h="345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Lato" panose="020F0502020204030203" pitchFamily="34" charset="0"/>
                            </a:rPr>
                            <a:t>Cooling</a:t>
                          </a:r>
                          <a:r>
                            <a:rPr lang="en-US" sz="1600" b="0" baseline="0" dirty="0" smtClean="0">
                              <a:solidFill>
                                <a:schemeClr val="tx1"/>
                              </a:solidFill>
                              <a:latin typeface="Lato" panose="020F0502020204030203" pitchFamily="34" charset="0"/>
                            </a:rPr>
                            <a:t> water mass flow FC</a:t>
                          </a:r>
                          <a:endParaRPr lang="en-US" sz="1600" b="0" dirty="0" smtClean="0">
                            <a:solidFill>
                              <a:schemeClr val="tx1"/>
                            </a:solidFill>
                            <a:latin typeface="Lato" panose="020F0502020204030203" pitchFamily="34" charset="0"/>
                          </a:endParaRPr>
                        </a:p>
                      </a:txBody>
                      <a:tcPr anchor="ctr">
                        <a:solidFill>
                          <a:schemeClr val="bg2">
                            <a:lumMod val="50000"/>
                            <a:alpha val="25098"/>
                          </a:schemeClr>
                        </a:solidFill>
                      </a:tcPr>
                    </a:tc>
                    <a:tc>
                      <a:txBody>
                        <a:bodyPr/>
                        <a:lstStyle/>
                        <a:p>
                          <a:endParaRPr lang="de-DE"/>
                        </a:p>
                      </a:txBody>
                      <a:tcPr anchor="ctr">
                        <a:blipFill>
                          <a:blip r:embed="rId2"/>
                          <a:stretch>
                            <a:fillRect l="-330556" t="-296491" r="-3472" b="-419298"/>
                          </a:stretch>
                        </a:blipFill>
                      </a:tcPr>
                    </a:tc>
                    <a:extLst>
                      <a:ext uri="{0D108BD9-81ED-4DB2-BD59-A6C34878D82A}">
                        <a16:rowId xmlns:a16="http://schemas.microsoft.com/office/drawing/2014/main" val="705659948"/>
                      </a:ext>
                    </a:extLst>
                  </a:tr>
                  <a:tr h="3459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dirty="0" smtClean="0">
                              <a:solidFill>
                                <a:schemeClr val="tx1"/>
                              </a:solidFill>
                              <a:latin typeface="Lato" panose="020F0502020204030203" pitchFamily="34" charset="0"/>
                            </a:rPr>
                            <a:t>Cooling</a:t>
                          </a:r>
                          <a:r>
                            <a:rPr lang="en-US" sz="1600" b="0" baseline="0" dirty="0" smtClean="0">
                              <a:solidFill>
                                <a:schemeClr val="tx1"/>
                              </a:solidFill>
                              <a:latin typeface="Lato" panose="020F0502020204030203" pitchFamily="34" charset="0"/>
                            </a:rPr>
                            <a:t> water mass flow HT</a:t>
                          </a:r>
                          <a:endParaRPr lang="en-US" sz="1600" b="0" dirty="0" smtClean="0">
                            <a:solidFill>
                              <a:schemeClr val="tx1"/>
                            </a:solidFill>
                            <a:latin typeface="Lato" panose="020F0502020204030203" pitchFamily="34" charset="0"/>
                          </a:endParaRPr>
                        </a:p>
                      </a:txBody>
                      <a:tcPr anchor="ctr">
                        <a:solidFill>
                          <a:schemeClr val="bg2">
                            <a:lumMod val="50000"/>
                            <a:alpha val="25098"/>
                          </a:schemeClr>
                        </a:solidFill>
                      </a:tcPr>
                    </a:tc>
                    <a:tc>
                      <a:txBody>
                        <a:bodyPr/>
                        <a:lstStyle/>
                        <a:p>
                          <a:endParaRPr lang="de-DE"/>
                        </a:p>
                      </a:txBody>
                      <a:tcPr anchor="ctr">
                        <a:blipFill>
                          <a:blip r:embed="rId2"/>
                          <a:stretch>
                            <a:fillRect l="-330556" t="-396491" r="-3472" b="-319298"/>
                          </a:stretch>
                        </a:blipFill>
                      </a:tcPr>
                    </a:tc>
                    <a:extLst>
                      <a:ext uri="{0D108BD9-81ED-4DB2-BD59-A6C34878D82A}">
                        <a16:rowId xmlns:a16="http://schemas.microsoft.com/office/drawing/2014/main" val="940303639"/>
                      </a:ext>
                    </a:extLst>
                  </a:tr>
                  <a:tr h="345948">
                    <a:tc>
                      <a:txBody>
                        <a:bodyPr/>
                        <a:lstStyle/>
                        <a:p>
                          <a:r>
                            <a:rPr lang="en-US" sz="1600" b="0" dirty="0" smtClean="0">
                              <a:solidFill>
                                <a:schemeClr val="tx1"/>
                              </a:solidFill>
                              <a:latin typeface="Lato" panose="020F0502020204030203" pitchFamily="34" charset="0"/>
                            </a:rPr>
                            <a:t>Cooling</a:t>
                          </a:r>
                          <a:r>
                            <a:rPr lang="en-US" sz="1600" b="0" baseline="0" dirty="0" smtClean="0">
                              <a:solidFill>
                                <a:schemeClr val="tx1"/>
                              </a:solidFill>
                              <a:latin typeface="Lato" panose="020F0502020204030203" pitchFamily="34" charset="0"/>
                            </a:rPr>
                            <a:t> water mass flow MT</a:t>
                          </a:r>
                          <a:endParaRPr lang="en-US" sz="1600" b="0" dirty="0">
                            <a:solidFill>
                              <a:schemeClr val="tx1"/>
                            </a:solidFill>
                            <a:latin typeface="Lato" panose="020F0502020204030203" pitchFamily="34" charset="0"/>
                          </a:endParaRPr>
                        </a:p>
                      </a:txBody>
                      <a:tcPr anchor="ctr">
                        <a:solidFill>
                          <a:schemeClr val="bg2">
                            <a:lumMod val="50000"/>
                            <a:alpha val="25098"/>
                          </a:schemeClr>
                        </a:solidFill>
                      </a:tcPr>
                    </a:tc>
                    <a:tc>
                      <a:txBody>
                        <a:bodyPr/>
                        <a:lstStyle/>
                        <a:p>
                          <a:endParaRPr lang="de-DE"/>
                        </a:p>
                      </a:txBody>
                      <a:tcPr anchor="ctr">
                        <a:blipFill>
                          <a:blip r:embed="rId2"/>
                          <a:stretch>
                            <a:fillRect l="-330556" t="-496491" r="-3472" b="-219298"/>
                          </a:stretch>
                        </a:blipFill>
                      </a:tcPr>
                    </a:tc>
                    <a:extLst>
                      <a:ext uri="{0D108BD9-81ED-4DB2-BD59-A6C34878D82A}">
                        <a16:rowId xmlns:a16="http://schemas.microsoft.com/office/drawing/2014/main" val="2700562848"/>
                      </a:ext>
                    </a:extLst>
                  </a:tr>
                  <a:tr h="345948">
                    <a:tc>
                      <a:txBody>
                        <a:bodyPr/>
                        <a:lstStyle/>
                        <a:p>
                          <a:pPr marL="0" algn="l" defTabSz="914400" rtl="0" eaLnBrk="1" latinLnBrk="0" hangingPunct="1"/>
                          <a:r>
                            <a:rPr lang="en-US" sz="1600" b="0" i="0" kern="0" dirty="0" smtClean="0">
                              <a:solidFill>
                                <a:schemeClr val="tx1"/>
                              </a:solidFill>
                              <a:latin typeface="Lato" panose="020F0502020204030203" pitchFamily="34" charset="0"/>
                              <a:cs typeface="Segoe UI" panose="020B0502040204020203" pitchFamily="34" charset="0"/>
                            </a:rPr>
                            <a:t>Heat Pump power </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endParaRPr lang="de-DE"/>
                        </a:p>
                      </a:txBody>
                      <a:tcPr anchor="ctr">
                        <a:blipFill>
                          <a:blip r:embed="rId2"/>
                          <a:stretch>
                            <a:fillRect l="-330556" t="-596491" r="-3472" b="-119298"/>
                          </a:stretch>
                        </a:blipFill>
                      </a:tcPr>
                    </a:tc>
                    <a:extLst>
                      <a:ext uri="{0D108BD9-81ED-4DB2-BD59-A6C34878D82A}">
                        <a16:rowId xmlns:a16="http://schemas.microsoft.com/office/drawing/2014/main" val="890279576"/>
                      </a:ext>
                    </a:extLst>
                  </a:tr>
                  <a:tr h="345948">
                    <a:tc>
                      <a:txBody>
                        <a:bodyPr/>
                        <a:lstStyle/>
                        <a:p>
                          <a:pPr marL="0" algn="l" defTabSz="914400" rtl="0" eaLnBrk="1" latinLnBrk="0" hangingPunct="1"/>
                          <a:r>
                            <a:rPr lang="en-US" sz="1600" b="0" i="0" kern="0" dirty="0" smtClean="0">
                              <a:solidFill>
                                <a:schemeClr val="tx1"/>
                              </a:solidFill>
                              <a:latin typeface="Lato" panose="020F0502020204030203" pitchFamily="34" charset="0"/>
                              <a:cs typeface="Segoe UI" panose="020B0502040204020203" pitchFamily="34" charset="0"/>
                            </a:rPr>
                            <a:t>Heat Exchanger power</a:t>
                          </a:r>
                          <a:endParaRPr lang="en-US" sz="1600" b="0" i="0" kern="0" dirty="0">
                            <a:solidFill>
                              <a:schemeClr val="tx1"/>
                            </a:solidFill>
                            <a:latin typeface="Lato" panose="020F0502020204030203" pitchFamily="34" charset="0"/>
                            <a:cs typeface="Segoe UI" panose="020B0502040204020203" pitchFamily="34" charset="0"/>
                          </a:endParaRPr>
                        </a:p>
                      </a:txBody>
                      <a:tcPr anchor="ctr">
                        <a:solidFill>
                          <a:schemeClr val="bg2">
                            <a:lumMod val="50000"/>
                            <a:alpha val="25098"/>
                          </a:schemeClr>
                        </a:solidFill>
                      </a:tcPr>
                    </a:tc>
                    <a:tc>
                      <a:txBody>
                        <a:bodyPr/>
                        <a:lstStyle/>
                        <a:p>
                          <a:endParaRPr lang="de-DE"/>
                        </a:p>
                      </a:txBody>
                      <a:tcPr anchor="ctr">
                        <a:blipFill>
                          <a:blip r:embed="rId2"/>
                          <a:stretch>
                            <a:fillRect l="-330556" t="-696491" r="-3472" b="-19298"/>
                          </a:stretch>
                        </a:blipFill>
                      </a:tcPr>
                    </a:tc>
                    <a:extLst>
                      <a:ext uri="{0D108BD9-81ED-4DB2-BD59-A6C34878D82A}">
                        <a16:rowId xmlns:a16="http://schemas.microsoft.com/office/drawing/2014/main" val="277925382"/>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Tabelle 8"/>
              <p:cNvGraphicFramePr>
                <a:graphicFrameLocks noGrp="1"/>
              </p:cNvGraphicFramePr>
              <p:nvPr>
                <p:extLst>
                  <p:ext uri="{D42A27DB-BD31-4B8C-83A1-F6EECF244321}">
                    <p14:modId xmlns:p14="http://schemas.microsoft.com/office/powerpoint/2010/main" val="1456818621"/>
                  </p:ext>
                </p:extLst>
              </p:nvPr>
            </p:nvGraphicFramePr>
            <p:xfrm>
              <a:off x="7689311" y="826938"/>
              <a:ext cx="3770850" cy="2357628"/>
            </p:xfrm>
            <a:graphic>
              <a:graphicData uri="http://schemas.openxmlformats.org/drawingml/2006/table">
                <a:tbl>
                  <a:tblPr firstRow="1" bandRow="1">
                    <a:tableStyleId>{5C22544A-7EE6-4342-B048-85BDC9FD1C3A}</a:tableStyleId>
                  </a:tblPr>
                  <a:tblGrid>
                    <a:gridCol w="2623977">
                      <a:extLst>
                        <a:ext uri="{9D8B030D-6E8A-4147-A177-3AD203B41FA5}">
                          <a16:colId xmlns:a16="http://schemas.microsoft.com/office/drawing/2014/main" val="681106832"/>
                        </a:ext>
                      </a:extLst>
                    </a:gridCol>
                    <a:gridCol w="1146873">
                      <a:extLst>
                        <a:ext uri="{9D8B030D-6E8A-4147-A177-3AD203B41FA5}">
                          <a16:colId xmlns:a16="http://schemas.microsoft.com/office/drawing/2014/main" val="1300116570"/>
                        </a:ext>
                      </a:extLst>
                    </a:gridCol>
                  </a:tblGrid>
                  <a:tr h="324000">
                    <a:tc gridSpan="2">
                      <a:txBody>
                        <a:bodyPr/>
                        <a:lstStyle/>
                        <a:p>
                          <a:pPr algn="l">
                            <a:defRPr/>
                          </a:pPr>
                          <a:r>
                            <a:rPr lang="en-US" sz="1600" b="1" i="0" kern="0" dirty="0">
                              <a:solidFill>
                                <a:schemeClr val="tx1"/>
                              </a:solidFill>
                              <a:latin typeface="Lato" panose="020F0502020204030203" pitchFamily="34" charset="0"/>
                              <a:ea typeface="Segoe UI" panose="020B0502040204020203" pitchFamily="34" charset="0"/>
                              <a:cs typeface="Segoe UI" panose="020B0502040204020203" pitchFamily="34" charset="0"/>
                            </a:rPr>
                            <a:t>Input data</a:t>
                          </a:r>
                        </a:p>
                      </a:txBody>
                      <a:tcPr anchor="ctr">
                        <a:solidFill>
                          <a:schemeClr val="bg1">
                            <a:lumMod val="50000"/>
                            <a:alpha val="25098"/>
                          </a:schemeClr>
                        </a:solidFill>
                      </a:tcPr>
                    </a:tc>
                    <a:tc hMerge="1">
                      <a:txBody>
                        <a:bodyPr/>
                        <a:lstStyle/>
                        <a:p>
                          <a:endParaRPr lang="en-US" dirty="0">
                            <a:latin typeface="+mj-lt"/>
                          </a:endParaRPr>
                        </a:p>
                      </a:txBody>
                      <a:tcPr/>
                    </a:tc>
                    <a:extLst>
                      <a:ext uri="{0D108BD9-81ED-4DB2-BD59-A6C34878D82A}">
                        <a16:rowId xmlns:a16="http://schemas.microsoft.com/office/drawing/2014/main" val="2602812292"/>
                      </a:ext>
                    </a:extLst>
                  </a:tr>
                  <a:tr h="32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Weather conditions (solar)</a:t>
                          </a:r>
                        </a:p>
                      </a:txBody>
                      <a:tcPr anchor="ctr">
                        <a:solidFill>
                          <a:schemeClr val="bg1">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de-CH" sz="1600" b="0" i="1" kern="0" smtClean="0">
                                    <a:solidFill>
                                      <a:schemeClr val="tx1"/>
                                    </a:solidFill>
                                    <a:latin typeface="Cambria Math" panose="02040503050406030204" pitchFamily="18" charset="0"/>
                                    <a:ea typeface="Segoe UI" panose="020B0502040204020203" pitchFamily="34" charset="0"/>
                                    <a:cs typeface="Segoe UI" panose="020B0502040204020203" pitchFamily="34" charset="0"/>
                                  </a:rPr>
                                  <m:t>𝑖𝑟𝑟𝑎𝑑𝑖𝑎𝑛𝑐𝑒</m:t>
                                </m:r>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1">
                            <a:lumMod val="50000"/>
                            <a:alpha val="25098"/>
                          </a:schemeClr>
                        </a:solidFill>
                      </a:tcPr>
                    </a:tc>
                    <a:extLst>
                      <a:ext uri="{0D108BD9-81ED-4DB2-BD59-A6C34878D82A}">
                        <a16:rowId xmlns:a16="http://schemas.microsoft.com/office/drawing/2014/main" val="3805233320"/>
                      </a:ext>
                    </a:extLst>
                  </a:tr>
                  <a:tr h="32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Energy demand</a:t>
                          </a:r>
                        </a:p>
                      </a:txBody>
                      <a:tcPr anchor="ctr">
                        <a:solidFill>
                          <a:schemeClr val="bg1">
                            <a:lumMod val="50000"/>
                            <a:alpha val="25098"/>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de-CH" sz="1600" b="0" i="1" smtClean="0">
                                        <a:solidFill>
                                          <a:schemeClr val="tx1"/>
                                        </a:solidFill>
                                        <a:latin typeface="Cambria Math" panose="02040503050406030204" pitchFamily="18" charset="0"/>
                                      </a:rPr>
                                      <m:t>𝑃</m:t>
                                    </m:r>
                                  </m:e>
                                  <m:sub>
                                    <m:r>
                                      <a:rPr lang="de-CH" sz="1600" b="0" i="1" smtClean="0">
                                        <a:solidFill>
                                          <a:schemeClr val="tx1"/>
                                        </a:solidFill>
                                        <a:latin typeface="Cambria Math" panose="02040503050406030204" pitchFamily="18" charset="0"/>
                                      </a:rPr>
                                      <m:t>𝑑𝑒𝑚𝑎𝑛𝑑</m:t>
                                    </m:r>
                                  </m:sub>
                                </m:sSub>
                              </m:oMath>
                            </m:oMathPara>
                          </a14:m>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extLst>
                      <a:ext uri="{0D108BD9-81ED-4DB2-BD59-A6C34878D82A}">
                        <a16:rowId xmlns:a16="http://schemas.microsoft.com/office/drawing/2014/main" val="4138084243"/>
                      </a:ext>
                    </a:extLst>
                  </a:tr>
                  <a:tr h="324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Heat demand</a:t>
                          </a:r>
                        </a:p>
                      </a:txBody>
                      <a:tcPr anchor="ctr">
                        <a:solidFill>
                          <a:schemeClr val="bg1">
                            <a:lumMod val="50000"/>
                            <a:alpha val="25098"/>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1"/>
                                        </a:solidFill>
                                        <a:latin typeface="Cambria Math" panose="02040503050406030204" pitchFamily="18" charset="0"/>
                                      </a:rPr>
                                    </m:ctrlPr>
                                  </m:sSubPr>
                                  <m:e>
                                    <m:r>
                                      <a:rPr lang="de-CH" sz="1600" b="0" i="1" smtClean="0">
                                        <a:solidFill>
                                          <a:schemeClr val="tx1"/>
                                        </a:solidFill>
                                        <a:latin typeface="Cambria Math" panose="02040503050406030204" pitchFamily="18" charset="0"/>
                                      </a:rPr>
                                      <m:t>𝑄</m:t>
                                    </m:r>
                                  </m:e>
                                  <m:sub>
                                    <m:r>
                                      <a:rPr lang="de-CH" sz="1600" b="0" i="1" smtClean="0">
                                        <a:solidFill>
                                          <a:schemeClr val="tx1"/>
                                        </a:solidFill>
                                        <a:latin typeface="Cambria Math" panose="02040503050406030204" pitchFamily="18" charset="0"/>
                                      </a:rPr>
                                      <m:t>𝑑𝑒𝑚𝑎𝑛𝑑</m:t>
                                    </m:r>
                                    <m:r>
                                      <a:rPr lang="de-CH" sz="1600" b="0" i="1" smtClean="0">
                                        <a:solidFill>
                                          <a:schemeClr val="tx1"/>
                                        </a:solidFill>
                                        <a:latin typeface="Cambria Math" panose="02040503050406030204" pitchFamily="18" charset="0"/>
                                      </a:rPr>
                                      <m:t>,</m:t>
                                    </m:r>
                                    <m:r>
                                      <a:rPr lang="de-CH" sz="1600" b="0" i="1" smtClean="0">
                                        <a:solidFill>
                                          <a:schemeClr val="tx1"/>
                                        </a:solidFill>
                                        <a:latin typeface="Cambria Math" panose="02040503050406030204" pitchFamily="18" charset="0"/>
                                      </a:rPr>
                                      <m:t>𝑖</m:t>
                                    </m:r>
                                  </m:sub>
                                </m:sSub>
                              </m:oMath>
                            </m:oMathPara>
                          </a14:m>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extLst>
                      <a:ext uri="{0D108BD9-81ED-4DB2-BD59-A6C34878D82A}">
                        <a16:rowId xmlns:a16="http://schemas.microsoft.com/office/drawing/2014/main" val="4154899057"/>
                      </a:ext>
                    </a:extLst>
                  </a:tr>
                  <a:tr h="324000">
                    <a:tc>
                      <a:txBody>
                        <a:bodyPr/>
                        <a:lstStyle/>
                        <a:p>
                          <a:r>
                            <a:rPr lang="en-US" sz="1600" b="0" i="0" kern="0" dirty="0" smtClean="0">
                              <a:solidFill>
                                <a:schemeClr val="tx1"/>
                              </a:solidFill>
                              <a:latin typeface="Lato" panose="020F0502020204030203" pitchFamily="34" charset="0"/>
                              <a:ea typeface="Segoe UI" panose="020B0502040204020203" pitchFamily="34" charset="0"/>
                              <a:cs typeface="Segoe UI" panose="020B0502040204020203" pitchFamily="34" charset="0"/>
                            </a:rPr>
                            <a:t>Heat</a:t>
                          </a:r>
                          <a:r>
                            <a:rPr lang="en-US" sz="1600" b="0" i="0" kern="0" baseline="0" dirty="0" smtClean="0">
                              <a:solidFill>
                                <a:schemeClr val="tx1"/>
                              </a:solidFill>
                              <a:latin typeface="Lato" panose="020F0502020204030203" pitchFamily="34" charset="0"/>
                              <a:ea typeface="Segoe UI" panose="020B0502040204020203" pitchFamily="34" charset="0"/>
                              <a:cs typeface="Segoe UI" panose="020B0502040204020203" pitchFamily="34" charset="0"/>
                            </a:rPr>
                            <a:t> resell</a:t>
                          </a:r>
                          <a:r>
                            <a:rPr lang="en-US" sz="1600" b="0" i="0" kern="0" dirty="0" smtClean="0">
                              <a:solidFill>
                                <a:schemeClr val="tx1"/>
                              </a:solidFill>
                              <a:latin typeface="Lato" panose="020F0502020204030203" pitchFamily="34" charset="0"/>
                              <a:ea typeface="Segoe UI" panose="020B0502040204020203" pitchFamily="34" charset="0"/>
                              <a:cs typeface="Segoe UI" panose="020B0502040204020203" pitchFamily="34" charset="0"/>
                            </a:rPr>
                            <a:t> </a:t>
                          </a:r>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price</a:t>
                          </a:r>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de-CH" sz="1600" b="0" i="1" kern="0" smtClean="0">
                                        <a:solidFill>
                                          <a:schemeClr val="tx1"/>
                                        </a:solidFill>
                                        <a:latin typeface="Cambria Math" panose="02040503050406030204" pitchFamily="18" charset="0"/>
                                        <a:cs typeface="Segoe UI" panose="020B0502040204020203" pitchFamily="34" charset="0"/>
                                      </a:rPr>
                                      <m:t>𝑐𝑜𝑠𝑡</m:t>
                                    </m:r>
                                  </m:e>
                                  <m:sub>
                                    <m:r>
                                      <a:rPr lang="de-CH" sz="1600" b="0" i="1" kern="0" smtClean="0">
                                        <a:solidFill>
                                          <a:schemeClr val="tx1"/>
                                        </a:solidFill>
                                        <a:latin typeface="Cambria Math" panose="02040503050406030204" pitchFamily="18" charset="0"/>
                                        <a:cs typeface="Segoe UI" panose="020B0502040204020203" pitchFamily="34" charset="0"/>
                                      </a:rPr>
                                      <m:t>h𝑒𝑎𝑡</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1">
                            <a:lumMod val="50000"/>
                            <a:alpha val="25098"/>
                          </a:schemeClr>
                        </a:solidFill>
                      </a:tcPr>
                    </a:tc>
                    <a:extLst>
                      <a:ext uri="{0D108BD9-81ED-4DB2-BD59-A6C34878D82A}">
                        <a16:rowId xmlns:a16="http://schemas.microsoft.com/office/drawing/2014/main" val="1524372422"/>
                      </a:ext>
                    </a:extLst>
                  </a:tr>
                  <a:tr h="324000">
                    <a:tc>
                      <a:txBody>
                        <a:bodyPr/>
                        <a:lstStyle/>
                        <a:p>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Technology cost</a:t>
                          </a:r>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kern="0" dirty="0" smtClean="0">
                                    <a:solidFill>
                                      <a:schemeClr val="tx1"/>
                                    </a:solidFill>
                                    <a:latin typeface="Cambria Math" panose="02040503050406030204" pitchFamily="18" charset="0"/>
                                    <a:ea typeface="Segoe UI" panose="020B0502040204020203" pitchFamily="34" charset="0"/>
                                    <a:cs typeface="Segoe UI" panose="020B0502040204020203" pitchFamily="34" charset="0"/>
                                  </a:rPr>
                                  <m:t>𝑐</m:t>
                                </m:r>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1">
                            <a:lumMod val="50000"/>
                            <a:alpha val="25098"/>
                          </a:schemeClr>
                        </a:solidFill>
                      </a:tcPr>
                    </a:tc>
                    <a:extLst>
                      <a:ext uri="{0D108BD9-81ED-4DB2-BD59-A6C34878D82A}">
                        <a16:rowId xmlns:a16="http://schemas.microsoft.com/office/drawing/2014/main" val="3949756782"/>
                      </a:ext>
                    </a:extLst>
                  </a:tr>
                  <a:tr h="324000">
                    <a:tc>
                      <a:txBody>
                        <a:bodyPr/>
                        <a:lstStyle/>
                        <a:p>
                          <a:r>
                            <a:rPr lang="en-US" sz="1600" b="0" dirty="0">
                              <a:solidFill>
                                <a:schemeClr val="tx1"/>
                              </a:solidFill>
                              <a:latin typeface="Lato" panose="020F0502020204030203" pitchFamily="34" charset="0"/>
                            </a:rPr>
                            <a:t>Technology performance</a:t>
                          </a:r>
                        </a:p>
                      </a:txBody>
                      <a:tcPr anchor="ctr">
                        <a:solidFill>
                          <a:schemeClr val="bg1">
                            <a:lumMod val="50000"/>
                            <a:alpha val="25098"/>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b="0" i="1" kern="0" smtClean="0">
                                        <a:solidFill>
                                          <a:schemeClr val="tx1"/>
                                        </a:solidFill>
                                        <a:latin typeface="Cambria Math" panose="02040503050406030204" pitchFamily="18" charset="0"/>
                                        <a:cs typeface="Segoe UI" panose="020B0502040204020203" pitchFamily="34" charset="0"/>
                                      </a:rPr>
                                    </m:ctrlPr>
                                  </m:sSubPr>
                                  <m:e>
                                    <m:r>
                                      <a:rPr lang="en-US" sz="1600" b="0" i="1" kern="0" smtClean="0">
                                        <a:solidFill>
                                          <a:schemeClr val="tx1"/>
                                        </a:solidFill>
                                        <a:latin typeface="Cambria Math" panose="02040503050406030204" pitchFamily="18" charset="0"/>
                                        <a:ea typeface="Cambria Math" panose="02040503050406030204" pitchFamily="18" charset="0"/>
                                        <a:cs typeface="Segoe UI" panose="020B0502040204020203" pitchFamily="34" charset="0"/>
                                      </a:rPr>
                                      <m:t>𝜂</m:t>
                                    </m:r>
                                  </m:e>
                                  <m:sub>
                                    <m:r>
                                      <a:rPr lang="de-CH" sz="1600" b="0" i="1" kern="0" smtClean="0">
                                        <a:solidFill>
                                          <a:schemeClr val="tx1"/>
                                        </a:solidFill>
                                        <a:latin typeface="Cambria Math" panose="02040503050406030204" pitchFamily="18" charset="0"/>
                                        <a:cs typeface="Segoe UI" panose="020B0502040204020203" pitchFamily="34" charset="0"/>
                                      </a:rPr>
                                      <m:t>𝑖</m:t>
                                    </m:r>
                                  </m:sub>
                                </m:sSub>
                              </m:oMath>
                            </m:oMathPara>
                          </a14:m>
                          <a:endPar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endParaRPr>
                        </a:p>
                      </a:txBody>
                      <a:tcPr anchor="ctr">
                        <a:solidFill>
                          <a:schemeClr val="bg1">
                            <a:lumMod val="50000"/>
                            <a:alpha val="25098"/>
                          </a:schemeClr>
                        </a:solidFill>
                      </a:tcPr>
                    </a:tc>
                    <a:extLst>
                      <a:ext uri="{0D108BD9-81ED-4DB2-BD59-A6C34878D82A}">
                        <a16:rowId xmlns:a16="http://schemas.microsoft.com/office/drawing/2014/main" val="1971769260"/>
                      </a:ext>
                    </a:extLst>
                  </a:tr>
                </a:tbl>
              </a:graphicData>
            </a:graphic>
          </p:graphicFrame>
        </mc:Choice>
        <mc:Fallback>
          <p:graphicFrame>
            <p:nvGraphicFramePr>
              <p:cNvPr id="9" name="Tabelle 8"/>
              <p:cNvGraphicFramePr>
                <a:graphicFrameLocks noGrp="1"/>
              </p:cNvGraphicFramePr>
              <p:nvPr>
                <p:extLst>
                  <p:ext uri="{D42A27DB-BD31-4B8C-83A1-F6EECF244321}">
                    <p14:modId xmlns:p14="http://schemas.microsoft.com/office/powerpoint/2010/main" val="1456818621"/>
                  </p:ext>
                </p:extLst>
              </p:nvPr>
            </p:nvGraphicFramePr>
            <p:xfrm>
              <a:off x="7689311" y="826938"/>
              <a:ext cx="3770850" cy="2357628"/>
            </p:xfrm>
            <a:graphic>
              <a:graphicData uri="http://schemas.openxmlformats.org/drawingml/2006/table">
                <a:tbl>
                  <a:tblPr firstRow="1" bandRow="1">
                    <a:tableStyleId>{5C22544A-7EE6-4342-B048-85BDC9FD1C3A}</a:tableStyleId>
                  </a:tblPr>
                  <a:tblGrid>
                    <a:gridCol w="2623977">
                      <a:extLst>
                        <a:ext uri="{9D8B030D-6E8A-4147-A177-3AD203B41FA5}">
                          <a16:colId xmlns:a16="http://schemas.microsoft.com/office/drawing/2014/main" val="681106832"/>
                        </a:ext>
                      </a:extLst>
                    </a:gridCol>
                    <a:gridCol w="1146873">
                      <a:extLst>
                        <a:ext uri="{9D8B030D-6E8A-4147-A177-3AD203B41FA5}">
                          <a16:colId xmlns:a16="http://schemas.microsoft.com/office/drawing/2014/main" val="1300116570"/>
                        </a:ext>
                      </a:extLst>
                    </a:gridCol>
                  </a:tblGrid>
                  <a:tr h="335280">
                    <a:tc gridSpan="2">
                      <a:txBody>
                        <a:bodyPr/>
                        <a:lstStyle/>
                        <a:p>
                          <a:pPr algn="l">
                            <a:defRPr/>
                          </a:pPr>
                          <a:r>
                            <a:rPr lang="en-US" sz="1600" b="1" i="0" kern="0" dirty="0">
                              <a:solidFill>
                                <a:schemeClr val="tx1"/>
                              </a:solidFill>
                              <a:latin typeface="Lato" panose="020F0502020204030203" pitchFamily="34" charset="0"/>
                              <a:ea typeface="Segoe UI" panose="020B0502040204020203" pitchFamily="34" charset="0"/>
                              <a:cs typeface="Segoe UI" panose="020B0502040204020203" pitchFamily="34" charset="0"/>
                            </a:rPr>
                            <a:t>Input data</a:t>
                          </a:r>
                        </a:p>
                      </a:txBody>
                      <a:tcPr anchor="ctr">
                        <a:solidFill>
                          <a:schemeClr val="bg1">
                            <a:lumMod val="50000"/>
                            <a:alpha val="25098"/>
                          </a:schemeClr>
                        </a:solidFill>
                      </a:tcPr>
                    </a:tc>
                    <a:tc hMerge="1">
                      <a:txBody>
                        <a:bodyPr/>
                        <a:lstStyle/>
                        <a:p>
                          <a:endParaRPr lang="en-US" dirty="0">
                            <a:latin typeface="+mj-lt"/>
                          </a:endParaRPr>
                        </a:p>
                      </a:txBody>
                      <a:tcPr/>
                    </a:tc>
                    <a:extLst>
                      <a:ext uri="{0D108BD9-81ED-4DB2-BD59-A6C34878D82A}">
                        <a16:rowId xmlns:a16="http://schemas.microsoft.com/office/drawing/2014/main" val="2602812292"/>
                      </a:ext>
                    </a:extLst>
                  </a:tr>
                  <a:tr h="335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Weather conditions (solar)</a:t>
                          </a:r>
                        </a:p>
                      </a:txBody>
                      <a:tcPr anchor="ctr">
                        <a:solidFill>
                          <a:schemeClr val="bg1">
                            <a:lumMod val="50000"/>
                            <a:alpha val="25098"/>
                          </a:schemeClr>
                        </a:solidFill>
                      </a:tcPr>
                    </a:tc>
                    <a:tc>
                      <a:txBody>
                        <a:bodyPr/>
                        <a:lstStyle/>
                        <a:p>
                          <a:endParaRPr lang="de-DE"/>
                        </a:p>
                      </a:txBody>
                      <a:tcPr anchor="ctr">
                        <a:blipFill>
                          <a:blip r:embed="rId3"/>
                          <a:stretch>
                            <a:fillRect l="-229787" t="-103636" r="-2660" b="-527273"/>
                          </a:stretch>
                        </a:blipFill>
                      </a:tcPr>
                    </a:tc>
                    <a:extLst>
                      <a:ext uri="{0D108BD9-81ED-4DB2-BD59-A6C34878D82A}">
                        <a16:rowId xmlns:a16="http://schemas.microsoft.com/office/drawing/2014/main" val="3805233320"/>
                      </a:ext>
                    </a:extLst>
                  </a:tr>
                  <a:tr h="335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Energy demand</a:t>
                          </a:r>
                        </a:p>
                      </a:txBody>
                      <a:tcPr anchor="ctr">
                        <a:solidFill>
                          <a:schemeClr val="bg1">
                            <a:lumMod val="50000"/>
                            <a:alpha val="25098"/>
                          </a:schemeClr>
                        </a:solidFill>
                      </a:tcPr>
                    </a:tc>
                    <a:tc>
                      <a:txBody>
                        <a:bodyPr/>
                        <a:lstStyle/>
                        <a:p>
                          <a:endParaRPr lang="de-DE"/>
                        </a:p>
                      </a:txBody>
                      <a:tcPr anchor="ctr">
                        <a:blipFill>
                          <a:blip r:embed="rId3"/>
                          <a:stretch>
                            <a:fillRect l="-229787" t="-200000" r="-2660" b="-417857"/>
                          </a:stretch>
                        </a:blipFill>
                      </a:tcPr>
                    </a:tc>
                    <a:extLst>
                      <a:ext uri="{0D108BD9-81ED-4DB2-BD59-A6C34878D82A}">
                        <a16:rowId xmlns:a16="http://schemas.microsoft.com/office/drawing/2014/main" val="4138084243"/>
                      </a:ext>
                    </a:extLst>
                  </a:tr>
                  <a:tr h="34594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b="0" kern="0" dirty="0">
                              <a:solidFill>
                                <a:schemeClr val="tx1"/>
                              </a:solidFill>
                              <a:latin typeface="Lato" panose="020F0502020204030203" pitchFamily="34" charset="0"/>
                              <a:ea typeface="Segoe UI" panose="020B0502040204020203" pitchFamily="34" charset="0"/>
                              <a:cs typeface="Segoe UI" panose="020B0502040204020203" pitchFamily="34" charset="0"/>
                            </a:rPr>
                            <a:t>Heat demand</a:t>
                          </a:r>
                        </a:p>
                      </a:txBody>
                      <a:tcPr anchor="ctr">
                        <a:solidFill>
                          <a:schemeClr val="bg1">
                            <a:lumMod val="50000"/>
                            <a:alpha val="25098"/>
                          </a:schemeClr>
                        </a:solidFill>
                      </a:tcPr>
                    </a:tc>
                    <a:tc>
                      <a:txBody>
                        <a:bodyPr/>
                        <a:lstStyle/>
                        <a:p>
                          <a:endParaRPr lang="de-DE"/>
                        </a:p>
                      </a:txBody>
                      <a:tcPr anchor="ctr">
                        <a:blipFill>
                          <a:blip r:embed="rId3"/>
                          <a:stretch>
                            <a:fillRect l="-229787" t="-300000" r="-2660" b="-317857"/>
                          </a:stretch>
                        </a:blipFill>
                      </a:tcPr>
                    </a:tc>
                    <a:extLst>
                      <a:ext uri="{0D108BD9-81ED-4DB2-BD59-A6C34878D82A}">
                        <a16:rowId xmlns:a16="http://schemas.microsoft.com/office/drawing/2014/main" val="4154899057"/>
                      </a:ext>
                    </a:extLst>
                  </a:tr>
                  <a:tr h="335280">
                    <a:tc>
                      <a:txBody>
                        <a:bodyPr/>
                        <a:lstStyle/>
                        <a:p>
                          <a:r>
                            <a:rPr lang="en-US" sz="1600" b="0" i="0" kern="0" dirty="0" smtClean="0">
                              <a:solidFill>
                                <a:schemeClr val="tx1"/>
                              </a:solidFill>
                              <a:latin typeface="Lato" panose="020F0502020204030203" pitchFamily="34" charset="0"/>
                              <a:ea typeface="Segoe UI" panose="020B0502040204020203" pitchFamily="34" charset="0"/>
                              <a:cs typeface="Segoe UI" panose="020B0502040204020203" pitchFamily="34" charset="0"/>
                            </a:rPr>
                            <a:t>Heat</a:t>
                          </a:r>
                          <a:r>
                            <a:rPr lang="en-US" sz="1600" b="0" i="0" kern="0" baseline="0" dirty="0" smtClean="0">
                              <a:solidFill>
                                <a:schemeClr val="tx1"/>
                              </a:solidFill>
                              <a:latin typeface="Lato" panose="020F0502020204030203" pitchFamily="34" charset="0"/>
                              <a:ea typeface="Segoe UI" panose="020B0502040204020203" pitchFamily="34" charset="0"/>
                              <a:cs typeface="Segoe UI" panose="020B0502040204020203" pitchFamily="34" charset="0"/>
                            </a:rPr>
                            <a:t> resell</a:t>
                          </a:r>
                          <a:r>
                            <a:rPr lang="en-US" sz="1600" b="0" i="0" kern="0" dirty="0" smtClean="0">
                              <a:solidFill>
                                <a:schemeClr val="tx1"/>
                              </a:solidFill>
                              <a:latin typeface="Lato" panose="020F0502020204030203" pitchFamily="34" charset="0"/>
                              <a:ea typeface="Segoe UI" panose="020B0502040204020203" pitchFamily="34" charset="0"/>
                              <a:cs typeface="Segoe UI" panose="020B0502040204020203" pitchFamily="34" charset="0"/>
                            </a:rPr>
                            <a:t> </a:t>
                          </a:r>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price</a:t>
                          </a:r>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tc>
                      <a:txBody>
                        <a:bodyPr/>
                        <a:lstStyle/>
                        <a:p>
                          <a:endParaRPr lang="de-DE"/>
                        </a:p>
                      </a:txBody>
                      <a:tcPr anchor="ctr">
                        <a:blipFill>
                          <a:blip r:embed="rId3"/>
                          <a:stretch>
                            <a:fillRect l="-229787" t="-400000" r="-2660" b="-217857"/>
                          </a:stretch>
                        </a:blipFill>
                      </a:tcPr>
                    </a:tc>
                    <a:extLst>
                      <a:ext uri="{0D108BD9-81ED-4DB2-BD59-A6C34878D82A}">
                        <a16:rowId xmlns:a16="http://schemas.microsoft.com/office/drawing/2014/main" val="1524372422"/>
                      </a:ext>
                    </a:extLst>
                  </a:tr>
                  <a:tr h="335280">
                    <a:tc>
                      <a:txBody>
                        <a:bodyPr/>
                        <a:lstStyle/>
                        <a:p>
                          <a:r>
                            <a:rPr lang="en-US" sz="1600" b="0" i="0" kern="0" dirty="0">
                              <a:solidFill>
                                <a:schemeClr val="tx1"/>
                              </a:solidFill>
                              <a:latin typeface="Lato" panose="020F0502020204030203" pitchFamily="34" charset="0"/>
                              <a:ea typeface="Segoe UI" panose="020B0502040204020203" pitchFamily="34" charset="0"/>
                              <a:cs typeface="Segoe UI" panose="020B0502040204020203" pitchFamily="34" charset="0"/>
                            </a:rPr>
                            <a:t>Technology cost</a:t>
                          </a:r>
                          <a:endParaRPr lang="en-US" sz="1600" b="0" dirty="0">
                            <a:solidFill>
                              <a:schemeClr val="tx1"/>
                            </a:solidFill>
                            <a:latin typeface="Lato" panose="020F0502020204030203" pitchFamily="34" charset="0"/>
                          </a:endParaRPr>
                        </a:p>
                      </a:txBody>
                      <a:tcPr anchor="ctr">
                        <a:solidFill>
                          <a:schemeClr val="bg1">
                            <a:lumMod val="50000"/>
                            <a:alpha val="25098"/>
                          </a:schemeClr>
                        </a:solidFill>
                      </a:tcPr>
                    </a:tc>
                    <a:tc>
                      <a:txBody>
                        <a:bodyPr/>
                        <a:lstStyle/>
                        <a:p>
                          <a:endParaRPr lang="de-DE"/>
                        </a:p>
                      </a:txBody>
                      <a:tcPr anchor="ctr">
                        <a:blipFill>
                          <a:blip r:embed="rId3"/>
                          <a:stretch>
                            <a:fillRect l="-229787" t="-509091" r="-2660" b="-121818"/>
                          </a:stretch>
                        </a:blipFill>
                      </a:tcPr>
                    </a:tc>
                    <a:extLst>
                      <a:ext uri="{0D108BD9-81ED-4DB2-BD59-A6C34878D82A}">
                        <a16:rowId xmlns:a16="http://schemas.microsoft.com/office/drawing/2014/main" val="3949756782"/>
                      </a:ext>
                    </a:extLst>
                  </a:tr>
                  <a:tr h="335280">
                    <a:tc>
                      <a:txBody>
                        <a:bodyPr/>
                        <a:lstStyle/>
                        <a:p>
                          <a:r>
                            <a:rPr lang="en-US" sz="1600" b="0" dirty="0">
                              <a:solidFill>
                                <a:schemeClr val="tx1"/>
                              </a:solidFill>
                              <a:latin typeface="Lato" panose="020F0502020204030203" pitchFamily="34" charset="0"/>
                            </a:rPr>
                            <a:t>Technology performance</a:t>
                          </a:r>
                        </a:p>
                      </a:txBody>
                      <a:tcPr anchor="ctr">
                        <a:solidFill>
                          <a:schemeClr val="bg1">
                            <a:lumMod val="50000"/>
                            <a:alpha val="25098"/>
                          </a:schemeClr>
                        </a:solidFill>
                      </a:tcPr>
                    </a:tc>
                    <a:tc>
                      <a:txBody>
                        <a:bodyPr/>
                        <a:lstStyle/>
                        <a:p>
                          <a:endParaRPr lang="de-DE"/>
                        </a:p>
                      </a:txBody>
                      <a:tcPr anchor="ctr">
                        <a:blipFill>
                          <a:blip r:embed="rId3"/>
                          <a:stretch>
                            <a:fillRect l="-229787" t="-609091" r="-2660" b="-21818"/>
                          </a:stretch>
                        </a:blipFill>
                      </a:tcPr>
                    </a:tc>
                    <a:extLst>
                      <a:ext uri="{0D108BD9-81ED-4DB2-BD59-A6C34878D82A}">
                        <a16:rowId xmlns:a16="http://schemas.microsoft.com/office/drawing/2014/main" val="1971769260"/>
                      </a:ext>
                    </a:extLst>
                  </a:tr>
                </a:tbl>
              </a:graphicData>
            </a:graphic>
          </p:graphicFrame>
        </mc:Fallback>
      </mc:AlternateContent>
      <p:sp>
        <p:nvSpPr>
          <p:cNvPr id="17" name="Titel 1"/>
          <p:cNvSpPr txBox="1">
            <a:spLocks/>
          </p:cNvSpPr>
          <p:nvPr/>
        </p:nvSpPr>
        <p:spPr>
          <a:xfrm>
            <a:off x="731837" y="256840"/>
            <a:ext cx="10728325" cy="72912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Segoe UI" panose="020B0502040204020203" pitchFamily="34" charset="0"/>
                <a:ea typeface="+mj-ea"/>
                <a:cs typeface="Segoe UI" panose="020B0502040204020203" pitchFamily="34" charset="0"/>
              </a:defRPr>
            </a:lvl1pPr>
          </a:lstStyle>
          <a:p>
            <a:r>
              <a:rPr lang="en-US" dirty="0" smtClean="0"/>
              <a:t>Waste Heat Recovery System</a:t>
            </a:r>
            <a:endParaRPr lang="en-US" dirty="0"/>
          </a:p>
        </p:txBody>
      </p:sp>
      <p:pic>
        <p:nvPicPr>
          <p:cNvPr id="18" name="Grafik 1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11600" y="825120"/>
            <a:ext cx="6809172" cy="4892982"/>
          </a:xfrm>
          <a:prstGeom prst="rect">
            <a:avLst/>
          </a:prstGeom>
        </p:spPr>
      </p:pic>
      <p:grpSp>
        <p:nvGrpSpPr>
          <p:cNvPr id="19" name="Gruppieren 18"/>
          <p:cNvGrpSpPr/>
          <p:nvPr/>
        </p:nvGrpSpPr>
        <p:grpSpPr>
          <a:xfrm>
            <a:off x="599915" y="5902767"/>
            <a:ext cx="4786313" cy="383615"/>
            <a:chOff x="599915" y="5902767"/>
            <a:chExt cx="4786313" cy="461666"/>
          </a:xfrm>
        </p:grpSpPr>
        <p:grpSp>
          <p:nvGrpSpPr>
            <p:cNvPr id="20" name="Gruppieren 19"/>
            <p:cNvGrpSpPr/>
            <p:nvPr/>
          </p:nvGrpSpPr>
          <p:grpSpPr>
            <a:xfrm>
              <a:off x="599915" y="5902767"/>
              <a:ext cx="4786313" cy="461666"/>
              <a:chOff x="980404" y="6075457"/>
              <a:chExt cx="2563305" cy="461666"/>
            </a:xfrm>
          </p:grpSpPr>
          <p:cxnSp>
            <p:nvCxnSpPr>
              <p:cNvPr id="22" name="Gerade Verbindung mit Pfeil 21"/>
              <p:cNvCxnSpPr/>
              <p:nvPr/>
            </p:nvCxnSpPr>
            <p:spPr>
              <a:xfrm>
                <a:off x="980404" y="6105726"/>
                <a:ext cx="192798" cy="0"/>
              </a:xfrm>
              <a:prstGeom prst="straightConnector1">
                <a:avLst/>
              </a:prstGeom>
              <a:ln>
                <a:solidFill>
                  <a:srgbClr val="4672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p:cNvCxnSpPr/>
              <p:nvPr/>
            </p:nvCxnSpPr>
            <p:spPr>
              <a:xfrm flipV="1">
                <a:off x="980404" y="6213958"/>
                <a:ext cx="192798" cy="118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2578368" y="6213957"/>
                <a:ext cx="192798"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Textfeld 24"/>
              <p:cNvSpPr txBox="1"/>
              <p:nvPr/>
            </p:nvSpPr>
            <p:spPr>
              <a:xfrm>
                <a:off x="1206237" y="6075458"/>
                <a:ext cx="1399217" cy="461665"/>
              </a:xfrm>
              <a:prstGeom prst="rect">
                <a:avLst/>
              </a:prstGeom>
              <a:noFill/>
            </p:spPr>
            <p:txBody>
              <a:bodyPr wrap="square" rtlCol="0">
                <a:spAutoFit/>
              </a:bodyPr>
              <a:lstStyle/>
              <a:p>
                <a:r>
                  <a:rPr lang="en-US" sz="1200" dirty="0" smtClean="0">
                    <a:latin typeface="Segoe UI" panose="020B0502040204020203" pitchFamily="34" charset="0"/>
                    <a:cs typeface="Segoe UI" panose="020B0502040204020203" pitchFamily="34" charset="0"/>
                  </a:rPr>
                  <a:t>Low, Medium and High Heat flow</a:t>
                </a:r>
                <a:endParaRPr lang="en-US" sz="1200" dirty="0">
                  <a:latin typeface="Segoe UI" panose="020B0502040204020203" pitchFamily="34" charset="0"/>
                  <a:cs typeface="Segoe UI" panose="020B0502040204020203" pitchFamily="34" charset="0"/>
                </a:endParaRPr>
              </a:p>
            </p:txBody>
          </p:sp>
          <p:sp>
            <p:nvSpPr>
              <p:cNvPr id="26" name="Textfeld 25"/>
              <p:cNvSpPr txBox="1"/>
              <p:nvPr/>
            </p:nvSpPr>
            <p:spPr>
              <a:xfrm>
                <a:off x="2771166" y="6075457"/>
                <a:ext cx="772543" cy="276999"/>
              </a:xfrm>
              <a:prstGeom prst="rect">
                <a:avLst/>
              </a:prstGeom>
              <a:noFill/>
            </p:spPr>
            <p:txBody>
              <a:bodyPr wrap="square" rtlCol="0">
                <a:spAutoFit/>
              </a:bodyPr>
              <a:lstStyle/>
              <a:p>
                <a:r>
                  <a:rPr lang="en-US" sz="1200" dirty="0" smtClean="0">
                    <a:latin typeface="Segoe UI" panose="020B0502040204020203" pitchFamily="34" charset="0"/>
                    <a:cs typeface="Segoe UI" panose="020B0502040204020203" pitchFamily="34" charset="0"/>
                  </a:rPr>
                  <a:t>H</a:t>
                </a:r>
                <a:r>
                  <a:rPr lang="en-US" sz="1200" baseline="-25000" dirty="0" smtClean="0">
                    <a:latin typeface="Segoe UI" panose="020B0502040204020203" pitchFamily="34" charset="0"/>
                    <a:cs typeface="Segoe UI" panose="020B0502040204020203" pitchFamily="34" charset="0"/>
                  </a:rPr>
                  <a:t>2</a:t>
                </a:r>
                <a:r>
                  <a:rPr lang="en-US" sz="1200" dirty="0" smtClean="0">
                    <a:latin typeface="Segoe UI" panose="020B0502040204020203" pitchFamily="34" charset="0"/>
                    <a:cs typeface="Segoe UI" panose="020B0502040204020203" pitchFamily="34" charset="0"/>
                  </a:rPr>
                  <a:t> flow</a:t>
                </a:r>
                <a:endParaRPr lang="en-US" sz="1200" dirty="0">
                  <a:latin typeface="Segoe UI" panose="020B0502040204020203" pitchFamily="34" charset="0"/>
                  <a:cs typeface="Segoe UI" panose="020B0502040204020203" pitchFamily="34" charset="0"/>
                </a:endParaRPr>
              </a:p>
            </p:txBody>
          </p:sp>
        </p:grpSp>
        <p:cxnSp>
          <p:nvCxnSpPr>
            <p:cNvPr id="21" name="Gerade Verbindung mit Pfeil 20"/>
            <p:cNvCxnSpPr/>
            <p:nvPr/>
          </p:nvCxnSpPr>
          <p:spPr>
            <a:xfrm>
              <a:off x="599915" y="6153624"/>
              <a:ext cx="360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26451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7</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a:t>Methodology</a:t>
            </a:r>
          </a:p>
        </p:txBody>
      </p:sp>
      <p:sp>
        <p:nvSpPr>
          <p:cNvPr id="8" name="Textfeld 7"/>
          <p:cNvSpPr txBox="1"/>
          <p:nvPr/>
        </p:nvSpPr>
        <p:spPr>
          <a:xfrm>
            <a:off x="731836" y="857627"/>
            <a:ext cx="10353851" cy="1200329"/>
          </a:xfrm>
          <a:prstGeom prst="rect">
            <a:avLst/>
          </a:prstGeom>
          <a:noFill/>
        </p:spPr>
        <p:txBody>
          <a:bodyPr wrap="square" rtlCol="0">
            <a:spAutoFit/>
          </a:bodyPr>
          <a:lstStyle/>
          <a:p>
            <a:r>
              <a:rPr lang="en-US" dirty="0">
                <a:latin typeface="Segoe UI" panose="020B0502040204020203" pitchFamily="34" charset="0"/>
                <a:cs typeface="Segoe UI" panose="020B0502040204020203" pitchFamily="34" charset="0"/>
              </a:rPr>
              <a:t>A </a:t>
            </a:r>
            <a:r>
              <a:rPr lang="en-US" b="1" dirty="0">
                <a:latin typeface="Segoe UI" panose="020B0502040204020203" pitchFamily="34" charset="0"/>
                <a:cs typeface="Segoe UI" panose="020B0502040204020203" pitchFamily="34" charset="0"/>
              </a:rPr>
              <a:t>single layer (SL) optimization framework</a:t>
            </a:r>
            <a:r>
              <a:rPr lang="en-US" dirty="0">
                <a:latin typeface="Segoe UI" panose="020B0502040204020203" pitchFamily="34" charset="0"/>
                <a:cs typeface="Segoe UI" panose="020B0502040204020203" pitchFamily="34" charset="0"/>
              </a:rPr>
              <a:t> has been implemented to perform and evaluate the optimal design of the multi-energy </a:t>
            </a:r>
            <a:r>
              <a:rPr lang="en-US" dirty="0" smtClean="0">
                <a:latin typeface="Segoe UI" panose="020B0502040204020203" pitchFamily="34" charset="0"/>
                <a:cs typeface="Segoe UI" panose="020B0502040204020203" pitchFamily="34" charset="0"/>
              </a:rPr>
              <a:t>system, considering a time horizon of one year. </a:t>
            </a:r>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Compared to two layer optimizations, where design and operation are decoupled, SLs optimizations provides lower cost solutions and improved system </a:t>
            </a:r>
            <a:r>
              <a:rPr lang="en-US" dirty="0" smtClean="0">
                <a:latin typeface="Segoe UI" panose="020B0502040204020203" pitchFamily="34" charset="0"/>
                <a:cs typeface="Segoe UI" panose="020B0502040204020203" pitchFamily="34" charset="0"/>
              </a:rPr>
              <a:t>performances</a:t>
            </a:r>
            <a:r>
              <a:rPr lang="en-US" baseline="30000" dirty="0">
                <a:latin typeface="Segoe UI" panose="020B0502040204020203" pitchFamily="34" charset="0"/>
                <a:cs typeface="Segoe UI" panose="020B0502040204020203" pitchFamily="34" charset="0"/>
              </a:rPr>
              <a:t>4</a:t>
            </a:r>
            <a:r>
              <a:rPr lang="en-US" baseline="-25000" dirty="0" smtClean="0">
                <a:latin typeface="Segoe UI" panose="020B0502040204020203" pitchFamily="34" charset="0"/>
                <a:cs typeface="Segoe UI" panose="020B0502040204020203" pitchFamily="34" charset="0"/>
              </a:rPr>
              <a:t>.</a:t>
            </a:r>
            <a:endParaRPr lang="en-US" baseline="-25000" dirty="0">
              <a:latin typeface="Segoe UI" panose="020B0502040204020203" pitchFamily="34" charset="0"/>
              <a:cs typeface="Segoe UI" panose="020B0502040204020203" pitchFamily="34" charset="0"/>
            </a:endParaRPr>
          </a:p>
        </p:txBody>
      </p:sp>
      <p:grpSp>
        <p:nvGrpSpPr>
          <p:cNvPr id="9" name="Gruppieren 8"/>
          <p:cNvGrpSpPr/>
          <p:nvPr/>
        </p:nvGrpSpPr>
        <p:grpSpPr>
          <a:xfrm>
            <a:off x="747357" y="2152801"/>
            <a:ext cx="10338335" cy="4286929"/>
            <a:chOff x="520170" y="1798576"/>
            <a:chExt cx="10338335" cy="4286929"/>
          </a:xfrm>
        </p:grpSpPr>
        <p:grpSp>
          <p:nvGrpSpPr>
            <p:cNvPr id="10" name="Gruppieren 9"/>
            <p:cNvGrpSpPr/>
            <p:nvPr/>
          </p:nvGrpSpPr>
          <p:grpSpPr>
            <a:xfrm>
              <a:off x="520170" y="1798576"/>
              <a:ext cx="10338335" cy="3130088"/>
              <a:chOff x="329669" y="1566294"/>
              <a:chExt cx="11643256" cy="3232029"/>
            </a:xfrm>
          </p:grpSpPr>
          <p:grpSp>
            <p:nvGrpSpPr>
              <p:cNvPr id="17" name="Gruppieren 16"/>
              <p:cNvGrpSpPr/>
              <p:nvPr/>
            </p:nvGrpSpPr>
            <p:grpSpPr>
              <a:xfrm>
                <a:off x="329669" y="1566294"/>
                <a:ext cx="11643256" cy="2811251"/>
                <a:chOff x="301094" y="2034733"/>
                <a:chExt cx="11643256" cy="2811251"/>
              </a:xfrm>
            </p:grpSpPr>
            <p:grpSp>
              <p:nvGrpSpPr>
                <p:cNvPr id="21" name="Gruppieren 20"/>
                <p:cNvGrpSpPr/>
                <p:nvPr/>
              </p:nvGrpSpPr>
              <p:grpSpPr>
                <a:xfrm>
                  <a:off x="301094" y="2034733"/>
                  <a:ext cx="2518306" cy="2811251"/>
                  <a:chOff x="520169" y="2034733"/>
                  <a:chExt cx="2518306" cy="2811251"/>
                </a:xfrm>
              </p:grpSpPr>
              <p:sp>
                <p:nvSpPr>
                  <p:cNvPr id="32" name="Rechteck 31"/>
                  <p:cNvSpPr/>
                  <p:nvPr/>
                </p:nvSpPr>
                <p:spPr>
                  <a:xfrm>
                    <a:off x="520170" y="2368054"/>
                    <a:ext cx="2518305" cy="247793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60000"/>
                          <a:lumOff val="40000"/>
                        </a:schemeClr>
                      </a:solidFill>
                      <a:latin typeface="Segoe UI" panose="020B0502040204020203" pitchFamily="34" charset="0"/>
                      <a:cs typeface="Segoe UI" panose="020B0502040204020203" pitchFamily="34" charset="0"/>
                    </a:endParaRPr>
                  </a:p>
                </p:txBody>
              </p:sp>
              <p:sp>
                <p:nvSpPr>
                  <p:cNvPr id="33" name="Textfeld 32"/>
                  <p:cNvSpPr txBox="1"/>
                  <p:nvPr/>
                </p:nvSpPr>
                <p:spPr>
                  <a:xfrm>
                    <a:off x="520169" y="2034733"/>
                    <a:ext cx="2518305" cy="369332"/>
                  </a:xfrm>
                  <a:prstGeom prst="rect">
                    <a:avLst/>
                  </a:prstGeom>
                  <a:noFill/>
                </p:spPr>
                <p:txBody>
                  <a:bodyPr wrap="square" rtlCol="0">
                    <a:spAutoFit/>
                  </a:bodyPr>
                  <a:lstStyle/>
                  <a:p>
                    <a:r>
                      <a:rPr lang="en-US" b="1" dirty="0">
                        <a:solidFill>
                          <a:schemeClr val="accent1">
                            <a:lumMod val="60000"/>
                            <a:lumOff val="40000"/>
                          </a:schemeClr>
                        </a:solidFill>
                        <a:latin typeface="Segoe UI" panose="020B0502040204020203" pitchFamily="34" charset="0"/>
                        <a:cs typeface="Segoe UI" panose="020B0502040204020203" pitchFamily="34" charset="0"/>
                      </a:rPr>
                      <a:t>INPUT DATA</a:t>
                    </a:r>
                  </a:p>
                </p:txBody>
              </p:sp>
              <p:sp>
                <p:nvSpPr>
                  <p:cNvPr id="34" name="Textfeld 33"/>
                  <p:cNvSpPr txBox="1"/>
                  <p:nvPr/>
                </p:nvSpPr>
                <p:spPr>
                  <a:xfrm>
                    <a:off x="689015" y="4106537"/>
                    <a:ext cx="2150552" cy="584775"/>
                  </a:xfrm>
                  <a:prstGeom prst="rect">
                    <a:avLst/>
                  </a:prstGeom>
                  <a:solidFill>
                    <a:schemeClr val="bg1"/>
                  </a:solidFill>
                  <a:ln w="19050">
                    <a:solidFill>
                      <a:schemeClr val="accent1">
                        <a:lumMod val="75000"/>
                      </a:schemeClr>
                    </a:solidFill>
                  </a:ln>
                </p:spPr>
                <p:txBody>
                  <a:bodyPr wrap="square" rtlCol="0">
                    <a:spAutoFit/>
                  </a:bodyPr>
                  <a:lstStyle/>
                  <a:p>
                    <a:pPr algn="ctr"/>
                    <a:r>
                      <a:rPr lang="en-US" sz="1600" dirty="0">
                        <a:latin typeface="Segoe UI" panose="020B0502040204020203" pitchFamily="34" charset="0"/>
                        <a:cs typeface="Segoe UI" panose="020B0502040204020203" pitchFamily="34" charset="0"/>
                      </a:rPr>
                      <a:t>Technical specifications</a:t>
                    </a:r>
                  </a:p>
                </p:txBody>
              </p:sp>
              <p:sp>
                <p:nvSpPr>
                  <p:cNvPr id="35" name="Textfeld 34"/>
                  <p:cNvSpPr txBox="1"/>
                  <p:nvPr/>
                </p:nvSpPr>
                <p:spPr>
                  <a:xfrm>
                    <a:off x="689016" y="2914970"/>
                    <a:ext cx="2150552" cy="603820"/>
                  </a:xfrm>
                  <a:prstGeom prst="rect">
                    <a:avLst/>
                  </a:prstGeom>
                  <a:solidFill>
                    <a:schemeClr val="bg1"/>
                  </a:solidFill>
                  <a:ln w="19050">
                    <a:solidFill>
                      <a:schemeClr val="accent1">
                        <a:lumMod val="75000"/>
                      </a:schemeClr>
                    </a:solidFill>
                  </a:ln>
                </p:spPr>
                <p:txBody>
                  <a:bodyPr wrap="square" rtlCol="0">
                    <a:spAutoFit/>
                  </a:bodyPr>
                  <a:lstStyle/>
                  <a:p>
                    <a:pPr algn="ctr"/>
                    <a:r>
                      <a:rPr lang="en-US" sz="1600" dirty="0">
                        <a:latin typeface="Segoe UI" panose="020B0502040204020203" pitchFamily="34" charset="0"/>
                        <a:cs typeface="Segoe UI" panose="020B0502040204020203" pitchFamily="34" charset="0"/>
                      </a:rPr>
                      <a:t>Energy demand:</a:t>
                    </a:r>
                  </a:p>
                  <a:p>
                    <a:pPr algn="ctr"/>
                    <a:r>
                      <a:rPr lang="en-US" sz="1600" dirty="0">
                        <a:latin typeface="Segoe UI" panose="020B0502040204020203" pitchFamily="34" charset="0"/>
                        <a:cs typeface="Segoe UI" panose="020B0502040204020203" pitchFamily="34" charset="0"/>
                      </a:rPr>
                      <a:t>Heat and electricity</a:t>
                    </a:r>
                  </a:p>
                </p:txBody>
              </p:sp>
              <p:sp>
                <p:nvSpPr>
                  <p:cNvPr id="36" name="Textfeld 35"/>
                  <p:cNvSpPr txBox="1"/>
                  <p:nvPr/>
                </p:nvSpPr>
                <p:spPr>
                  <a:xfrm>
                    <a:off x="689015" y="2468168"/>
                    <a:ext cx="2150552" cy="338554"/>
                  </a:xfrm>
                  <a:prstGeom prst="rect">
                    <a:avLst/>
                  </a:prstGeom>
                  <a:solidFill>
                    <a:schemeClr val="bg1"/>
                  </a:solidFill>
                  <a:ln w="19050">
                    <a:solidFill>
                      <a:schemeClr val="accent1">
                        <a:lumMod val="75000"/>
                      </a:schemeClr>
                    </a:solidFill>
                  </a:ln>
                </p:spPr>
                <p:txBody>
                  <a:bodyPr wrap="square" rtlCol="0">
                    <a:spAutoFit/>
                  </a:bodyPr>
                  <a:lstStyle/>
                  <a:p>
                    <a:pPr algn="ctr"/>
                    <a:r>
                      <a:rPr lang="en-US" sz="1600" dirty="0">
                        <a:latin typeface="Segoe UI" panose="020B0502040204020203" pitchFamily="34" charset="0"/>
                        <a:cs typeface="Segoe UI" panose="020B0502040204020203" pitchFamily="34" charset="0"/>
                      </a:rPr>
                      <a:t>Weather data</a:t>
                    </a:r>
                  </a:p>
                </p:txBody>
              </p:sp>
              <p:sp>
                <p:nvSpPr>
                  <p:cNvPr id="37" name="Textfeld 36"/>
                  <p:cNvSpPr txBox="1"/>
                  <p:nvPr/>
                </p:nvSpPr>
                <p:spPr>
                  <a:xfrm>
                    <a:off x="689015" y="3618475"/>
                    <a:ext cx="2150552" cy="369332"/>
                  </a:xfrm>
                  <a:prstGeom prst="rect">
                    <a:avLst/>
                  </a:prstGeom>
                  <a:solidFill>
                    <a:schemeClr val="bg1"/>
                  </a:solidFill>
                  <a:ln w="19050">
                    <a:solidFill>
                      <a:schemeClr val="accent1">
                        <a:lumMod val="75000"/>
                      </a:schemeClr>
                    </a:solidFill>
                  </a:ln>
                </p:spPr>
                <p:txBody>
                  <a:bodyPr wrap="square" rtlCol="0">
                    <a:spAutoFit/>
                  </a:bodyPr>
                  <a:lstStyle/>
                  <a:p>
                    <a:pPr algn="ctr"/>
                    <a:r>
                      <a:rPr lang="en-US" sz="1600" dirty="0">
                        <a:latin typeface="Segoe UI" panose="020B0502040204020203" pitchFamily="34" charset="0"/>
                        <a:cs typeface="Segoe UI" panose="020B0502040204020203" pitchFamily="34" charset="0"/>
                      </a:rPr>
                      <a:t>Electricity prices</a:t>
                    </a:r>
                    <a:r>
                      <a:rPr lang="en-US" dirty="0">
                        <a:latin typeface="Segoe UI" panose="020B0502040204020203" pitchFamily="34" charset="0"/>
                        <a:cs typeface="Segoe UI" panose="020B0502040204020203" pitchFamily="34" charset="0"/>
                      </a:rPr>
                      <a:t>	</a:t>
                    </a:r>
                  </a:p>
                </p:txBody>
              </p:sp>
            </p:grpSp>
            <p:grpSp>
              <p:nvGrpSpPr>
                <p:cNvPr id="22" name="Gruppieren 21"/>
                <p:cNvGrpSpPr/>
                <p:nvPr/>
              </p:nvGrpSpPr>
              <p:grpSpPr>
                <a:xfrm>
                  <a:off x="3275580" y="2041235"/>
                  <a:ext cx="2790524" cy="2804749"/>
                  <a:chOff x="3399407" y="2041235"/>
                  <a:chExt cx="2790524" cy="2804749"/>
                </a:xfrm>
              </p:grpSpPr>
              <p:sp>
                <p:nvSpPr>
                  <p:cNvPr id="28" name="Rechteck 27"/>
                  <p:cNvSpPr/>
                  <p:nvPr/>
                </p:nvSpPr>
                <p:spPr>
                  <a:xfrm>
                    <a:off x="3399407" y="2368054"/>
                    <a:ext cx="2790523" cy="2477930"/>
                  </a:xfrm>
                  <a:prstGeom prst="rect">
                    <a:avLst/>
                  </a:prstGeom>
                  <a:solidFill>
                    <a:schemeClr val="accent4">
                      <a:lumMod val="40000"/>
                      <a:lumOff val="6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latin typeface="Segoe UI" panose="020B0502040204020203" pitchFamily="34" charset="0"/>
                      <a:cs typeface="Segoe UI" panose="020B0502040204020203" pitchFamily="34" charset="0"/>
                    </a:endParaRPr>
                  </a:p>
                </p:txBody>
              </p:sp>
              <p:sp>
                <p:nvSpPr>
                  <p:cNvPr id="29" name="Textfeld 28"/>
                  <p:cNvSpPr txBox="1"/>
                  <p:nvPr/>
                </p:nvSpPr>
                <p:spPr>
                  <a:xfrm>
                    <a:off x="3399407" y="2041235"/>
                    <a:ext cx="2790524" cy="369332"/>
                  </a:xfrm>
                  <a:prstGeom prst="rect">
                    <a:avLst/>
                  </a:prstGeom>
                  <a:noFill/>
                </p:spPr>
                <p:txBody>
                  <a:bodyPr wrap="square" rtlCol="0">
                    <a:spAutoFit/>
                  </a:bodyPr>
                  <a:lstStyle/>
                  <a:p>
                    <a:r>
                      <a:rPr lang="en-US" b="1" dirty="0">
                        <a:solidFill>
                          <a:schemeClr val="accent4">
                            <a:lumMod val="40000"/>
                            <a:lumOff val="60000"/>
                          </a:schemeClr>
                        </a:solidFill>
                        <a:latin typeface="Segoe UI" panose="020B0502040204020203" pitchFamily="34" charset="0"/>
                        <a:cs typeface="Segoe UI" panose="020B0502040204020203" pitchFamily="34" charset="0"/>
                      </a:rPr>
                      <a:t>DATA PROCESSING</a:t>
                    </a:r>
                  </a:p>
                </p:txBody>
              </p:sp>
              <p:sp>
                <p:nvSpPr>
                  <p:cNvPr id="30" name="Textfeld 29"/>
                  <p:cNvSpPr txBox="1"/>
                  <p:nvPr/>
                </p:nvSpPr>
                <p:spPr>
                  <a:xfrm>
                    <a:off x="3534872" y="2468168"/>
                    <a:ext cx="2519592" cy="338554"/>
                  </a:xfrm>
                  <a:prstGeom prst="rect">
                    <a:avLst/>
                  </a:prstGeom>
                  <a:solidFill>
                    <a:schemeClr val="bg1"/>
                  </a:solidFill>
                  <a:ln w="19050">
                    <a:solidFill>
                      <a:srgbClr val="FFC000"/>
                    </a:solidFill>
                  </a:ln>
                </p:spPr>
                <p:txBody>
                  <a:bodyPr wrap="square" rtlCol="0">
                    <a:spAutoFit/>
                  </a:bodyPr>
                  <a:lstStyle/>
                  <a:p>
                    <a:r>
                      <a:rPr lang="en-US" sz="1600" dirty="0">
                        <a:latin typeface="Segoe UI" panose="020B0502040204020203" pitchFamily="34" charset="0"/>
                        <a:cs typeface="Segoe UI" panose="020B0502040204020203" pitchFamily="34" charset="0"/>
                      </a:rPr>
                      <a:t>Component modelling</a:t>
                    </a:r>
                  </a:p>
                </p:txBody>
              </p:sp>
              <p:sp>
                <p:nvSpPr>
                  <p:cNvPr id="31" name="Textfeld 30"/>
                  <p:cNvSpPr txBox="1"/>
                  <p:nvPr/>
                </p:nvSpPr>
                <p:spPr>
                  <a:xfrm>
                    <a:off x="3534872" y="2914970"/>
                    <a:ext cx="2519592" cy="858061"/>
                  </a:xfrm>
                  <a:prstGeom prst="rect">
                    <a:avLst/>
                  </a:prstGeom>
                  <a:solidFill>
                    <a:schemeClr val="bg1"/>
                  </a:solidFill>
                  <a:ln w="19050">
                    <a:solidFill>
                      <a:srgbClr val="FFC000"/>
                    </a:solidFill>
                  </a:ln>
                </p:spPr>
                <p:txBody>
                  <a:bodyPr wrap="square" rtlCol="0">
                    <a:spAutoFit/>
                  </a:bodyPr>
                  <a:lstStyle/>
                  <a:p>
                    <a:r>
                      <a:rPr lang="en-US" sz="1600" dirty="0">
                        <a:solidFill>
                          <a:srgbClr val="FF0000"/>
                        </a:solidFill>
                        <a:latin typeface="Segoe UI" panose="020B0502040204020203" pitchFamily="34" charset="0"/>
                        <a:cs typeface="Segoe UI" panose="020B0502040204020203" pitchFamily="34" charset="0"/>
                      </a:rPr>
                      <a:t>PWA approximation </a:t>
                    </a:r>
                    <a:r>
                      <a:rPr lang="en-US" sz="1600" dirty="0">
                        <a:latin typeface="Segoe UI" panose="020B0502040204020203" pitchFamily="34" charset="0"/>
                        <a:cs typeface="Segoe UI" panose="020B0502040204020203" pitchFamily="34" charset="0"/>
                      </a:rPr>
                      <a:t>of efficiencies and cost </a:t>
                    </a:r>
                    <a:r>
                      <a:rPr lang="en-US" sz="1600" dirty="0" smtClean="0">
                        <a:latin typeface="Segoe UI" panose="020B0502040204020203" pitchFamily="34" charset="0"/>
                        <a:cs typeface="Segoe UI" panose="020B0502040204020203" pitchFamily="34" charset="0"/>
                      </a:rPr>
                      <a:t>curves</a:t>
                    </a:r>
                    <a:endParaRPr lang="en-US" sz="1600" dirty="0">
                      <a:latin typeface="Segoe UI" panose="020B0502040204020203" pitchFamily="34" charset="0"/>
                      <a:cs typeface="Segoe UI" panose="020B0502040204020203" pitchFamily="34" charset="0"/>
                    </a:endParaRPr>
                  </a:p>
                </p:txBody>
              </p:sp>
            </p:grpSp>
            <p:grpSp>
              <p:nvGrpSpPr>
                <p:cNvPr id="23" name="Gruppieren 22"/>
                <p:cNvGrpSpPr/>
                <p:nvPr/>
              </p:nvGrpSpPr>
              <p:grpSpPr>
                <a:xfrm>
                  <a:off x="6522287" y="2041235"/>
                  <a:ext cx="5422063" cy="2804749"/>
                  <a:chOff x="6769937" y="2041235"/>
                  <a:chExt cx="5422063" cy="2804749"/>
                </a:xfrm>
              </p:grpSpPr>
              <p:sp>
                <p:nvSpPr>
                  <p:cNvPr id="24" name="Rechteck 23"/>
                  <p:cNvSpPr/>
                  <p:nvPr/>
                </p:nvSpPr>
                <p:spPr>
                  <a:xfrm>
                    <a:off x="6769937" y="2368054"/>
                    <a:ext cx="5422058" cy="2477930"/>
                  </a:xfrm>
                  <a:prstGeom prst="rect">
                    <a:avLst/>
                  </a:prstGeom>
                  <a:solidFill>
                    <a:schemeClr val="accent5">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latin typeface="Segoe UI" panose="020B0502040204020203" pitchFamily="34" charset="0"/>
                      <a:cs typeface="Segoe UI" panose="020B0502040204020203" pitchFamily="34" charset="0"/>
                    </a:endParaRPr>
                  </a:p>
                </p:txBody>
              </p:sp>
              <p:sp>
                <p:nvSpPr>
                  <p:cNvPr id="25" name="Textfeld 24"/>
                  <p:cNvSpPr txBox="1"/>
                  <p:nvPr/>
                </p:nvSpPr>
                <p:spPr>
                  <a:xfrm>
                    <a:off x="6769940" y="2041235"/>
                    <a:ext cx="5422060" cy="369332"/>
                  </a:xfrm>
                  <a:prstGeom prst="rect">
                    <a:avLst/>
                  </a:prstGeom>
                  <a:noFill/>
                </p:spPr>
                <p:txBody>
                  <a:bodyPr wrap="square" rtlCol="0">
                    <a:spAutoFit/>
                  </a:bodyPr>
                  <a:lstStyle/>
                  <a:p>
                    <a:r>
                      <a:rPr lang="en-US" b="1" dirty="0">
                        <a:solidFill>
                          <a:schemeClr val="accent5">
                            <a:lumMod val="40000"/>
                            <a:lumOff val="60000"/>
                          </a:schemeClr>
                        </a:solidFill>
                        <a:latin typeface="Segoe UI" panose="020B0502040204020203" pitchFamily="34" charset="0"/>
                        <a:cs typeface="Segoe UI" panose="020B0502040204020203" pitchFamily="34" charset="0"/>
                      </a:rPr>
                      <a:t>MILP RUN</a:t>
                    </a:r>
                  </a:p>
                </p:txBody>
              </p:sp>
              <p:sp>
                <p:nvSpPr>
                  <p:cNvPr id="26" name="Textfeld 25"/>
                  <p:cNvSpPr txBox="1"/>
                  <p:nvPr/>
                </p:nvSpPr>
                <p:spPr>
                  <a:xfrm>
                    <a:off x="6898738" y="2468693"/>
                    <a:ext cx="2519592" cy="1875022"/>
                  </a:xfrm>
                  <a:prstGeom prst="rect">
                    <a:avLst/>
                  </a:prstGeom>
                  <a:solidFill>
                    <a:schemeClr val="bg1"/>
                  </a:solidFill>
                  <a:ln w="19050">
                    <a:solidFill>
                      <a:schemeClr val="accent5">
                        <a:lumMod val="60000"/>
                        <a:lumOff val="40000"/>
                      </a:schemeClr>
                    </a:solidFill>
                  </a:ln>
                </p:spPr>
                <p:txBody>
                  <a:bodyPr wrap="square" rtlCol="0">
                    <a:spAutoFit/>
                  </a:bodyPr>
                  <a:lstStyle/>
                  <a:p>
                    <a:r>
                      <a:rPr lang="en-US" sz="1600" b="1" dirty="0">
                        <a:solidFill>
                          <a:schemeClr val="accent5">
                            <a:lumMod val="40000"/>
                            <a:lumOff val="60000"/>
                          </a:schemeClr>
                        </a:solidFill>
                        <a:latin typeface="Segoe UI" panose="020B0502040204020203" pitchFamily="34" charset="0"/>
                        <a:cs typeface="Segoe UI" panose="020B0502040204020203" pitchFamily="34" charset="0"/>
                      </a:rPr>
                      <a:t>Variables to optimize</a:t>
                    </a:r>
                  </a:p>
                  <a:p>
                    <a:r>
                      <a:rPr lang="en-US" sz="1600" b="1" dirty="0" smtClean="0">
                        <a:latin typeface="Segoe UI" panose="020B0502040204020203" pitchFamily="34" charset="0"/>
                        <a:cs typeface="Segoe UI" panose="020B0502040204020203" pitchFamily="34" charset="0"/>
                      </a:rPr>
                      <a:t>Decision </a:t>
                    </a:r>
                    <a:r>
                      <a:rPr lang="en-US" sz="1600" b="1" dirty="0">
                        <a:latin typeface="Segoe UI" panose="020B0502040204020203" pitchFamily="34" charset="0"/>
                        <a:cs typeface="Segoe UI" panose="020B0502040204020203" pitchFamily="34" charset="0"/>
                      </a:rPr>
                      <a:t>variables</a:t>
                    </a:r>
                  </a:p>
                  <a:p>
                    <a:r>
                      <a:rPr lang="en-US" sz="1600" dirty="0">
                        <a:latin typeface="Segoe UI" panose="020B0502040204020203" pitchFamily="34" charset="0"/>
                        <a:cs typeface="Segoe UI" panose="020B0502040204020203" pitchFamily="34" charset="0"/>
                      </a:rPr>
                      <a:t>Component sizes </a:t>
                    </a:r>
                  </a:p>
                  <a:p>
                    <a:r>
                      <a:rPr lang="en-US" sz="1600" b="1" dirty="0">
                        <a:latin typeface="Segoe UI" panose="020B0502040204020203" pitchFamily="34" charset="0"/>
                        <a:cs typeface="Segoe UI" panose="020B0502040204020203" pitchFamily="34" charset="0"/>
                      </a:rPr>
                      <a:t>Operating variables</a:t>
                    </a:r>
                  </a:p>
                  <a:p>
                    <a:r>
                      <a:rPr lang="en-US" sz="1600" dirty="0">
                        <a:latin typeface="Segoe UI" panose="020B0502040204020203" pitchFamily="34" charset="0"/>
                        <a:cs typeface="Segoe UI" panose="020B0502040204020203" pitchFamily="34" charset="0"/>
                      </a:rPr>
                      <a:t>O</a:t>
                    </a:r>
                    <a:r>
                      <a:rPr lang="en-US" sz="1600" dirty="0" smtClean="0">
                        <a:latin typeface="Segoe UI" panose="020B0502040204020203" pitchFamily="34" charset="0"/>
                        <a:cs typeface="Segoe UI" panose="020B0502040204020203" pitchFamily="34" charset="0"/>
                      </a:rPr>
                      <a:t>perating </a:t>
                    </a:r>
                    <a:r>
                      <a:rPr lang="en-US" sz="1600" dirty="0">
                        <a:latin typeface="Segoe UI" panose="020B0502040204020203" pitchFamily="34" charset="0"/>
                        <a:cs typeface="Segoe UI" panose="020B0502040204020203" pitchFamily="34" charset="0"/>
                      </a:rPr>
                      <a:t>power of components at each time step</a:t>
                    </a:r>
                  </a:p>
                </p:txBody>
              </p:sp>
              <p:sp>
                <p:nvSpPr>
                  <p:cNvPr id="27" name="Textfeld 26"/>
                  <p:cNvSpPr txBox="1"/>
                  <p:nvPr/>
                </p:nvSpPr>
                <p:spPr>
                  <a:xfrm>
                    <a:off x="9519013" y="2468168"/>
                    <a:ext cx="2519592" cy="858061"/>
                  </a:xfrm>
                  <a:prstGeom prst="rect">
                    <a:avLst/>
                  </a:prstGeom>
                  <a:solidFill>
                    <a:schemeClr val="bg1"/>
                  </a:solidFill>
                  <a:ln w="19050">
                    <a:solidFill>
                      <a:schemeClr val="accent5">
                        <a:lumMod val="60000"/>
                        <a:lumOff val="40000"/>
                      </a:schemeClr>
                    </a:solidFill>
                  </a:ln>
                </p:spPr>
                <p:txBody>
                  <a:bodyPr wrap="square" rtlCol="0">
                    <a:spAutoFit/>
                  </a:bodyPr>
                  <a:lstStyle/>
                  <a:p>
                    <a:r>
                      <a:rPr lang="en-US" sz="1600" b="1" dirty="0">
                        <a:solidFill>
                          <a:schemeClr val="accent5">
                            <a:lumMod val="40000"/>
                            <a:lumOff val="60000"/>
                          </a:schemeClr>
                        </a:solidFill>
                        <a:latin typeface="Segoe UI" panose="020B0502040204020203" pitchFamily="34" charset="0"/>
                        <a:cs typeface="Segoe UI" panose="020B0502040204020203" pitchFamily="34" charset="0"/>
                      </a:rPr>
                      <a:t>Objective Function</a:t>
                    </a:r>
                  </a:p>
                  <a:p>
                    <a:r>
                      <a:rPr lang="en-US" sz="1600" dirty="0">
                        <a:latin typeface="Segoe UI" panose="020B0502040204020203" pitchFamily="34" charset="0"/>
                        <a:cs typeface="Segoe UI" panose="020B0502040204020203" pitchFamily="34" charset="0"/>
                      </a:rPr>
                      <a:t>Minimization of the </a:t>
                    </a:r>
                    <a:r>
                      <a:rPr lang="en-US" sz="1600" dirty="0" smtClean="0">
                        <a:latin typeface="Segoe UI" panose="020B0502040204020203" pitchFamily="34" charset="0"/>
                        <a:cs typeface="Segoe UI" panose="020B0502040204020203" pitchFamily="34" charset="0"/>
                      </a:rPr>
                      <a:t>Total </a:t>
                    </a:r>
                    <a:r>
                      <a:rPr lang="en-US" sz="1600" dirty="0">
                        <a:latin typeface="Segoe UI" panose="020B0502040204020203" pitchFamily="34" charset="0"/>
                        <a:cs typeface="Segoe UI" panose="020B0502040204020203" pitchFamily="34" charset="0"/>
                      </a:rPr>
                      <a:t>A</a:t>
                    </a:r>
                    <a:r>
                      <a:rPr lang="en-US" sz="1600" dirty="0" smtClean="0">
                        <a:latin typeface="Segoe UI" panose="020B0502040204020203" pitchFamily="34" charset="0"/>
                        <a:cs typeface="Segoe UI" panose="020B0502040204020203" pitchFamily="34" charset="0"/>
                      </a:rPr>
                      <a:t>nnual </a:t>
                    </a:r>
                    <a:r>
                      <a:rPr lang="en-US" sz="1600" dirty="0">
                        <a:latin typeface="Segoe UI" panose="020B0502040204020203" pitchFamily="34" charset="0"/>
                        <a:cs typeface="Segoe UI" panose="020B0502040204020203" pitchFamily="34" charset="0"/>
                      </a:rPr>
                      <a:t>C</a:t>
                    </a:r>
                    <a:r>
                      <a:rPr lang="en-US" sz="1600" dirty="0" smtClean="0">
                        <a:latin typeface="Segoe UI" panose="020B0502040204020203" pitchFamily="34" charset="0"/>
                        <a:cs typeface="Segoe UI" panose="020B0502040204020203" pitchFamily="34" charset="0"/>
                      </a:rPr>
                      <a:t>ost</a:t>
                    </a:r>
                    <a:endParaRPr lang="en-US" sz="1600" dirty="0">
                      <a:latin typeface="Segoe UI" panose="020B0502040204020203" pitchFamily="34" charset="0"/>
                      <a:cs typeface="Segoe UI" panose="020B0502040204020203" pitchFamily="34" charset="0"/>
                    </a:endParaRPr>
                  </a:p>
                </p:txBody>
              </p:sp>
            </p:grpSp>
          </p:grpSp>
          <p:cxnSp>
            <p:nvCxnSpPr>
              <p:cNvPr id="18" name="Gerade Verbindung mit Pfeil 17"/>
              <p:cNvCxnSpPr>
                <a:stCxn id="32" idx="3"/>
                <a:endCxn id="28" idx="1"/>
              </p:cNvCxnSpPr>
              <p:nvPr/>
            </p:nvCxnSpPr>
            <p:spPr>
              <a:xfrm>
                <a:off x="2847975" y="3138580"/>
                <a:ext cx="45618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p:cNvCxnSpPr>
                <a:stCxn id="28" idx="3"/>
                <a:endCxn id="24" idx="1"/>
              </p:cNvCxnSpPr>
              <p:nvPr/>
            </p:nvCxnSpPr>
            <p:spPr>
              <a:xfrm>
                <a:off x="6094678" y="3138580"/>
                <a:ext cx="456184"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Gerade Verbindung mit Pfeil 19"/>
              <p:cNvCxnSpPr>
                <a:stCxn id="24" idx="2"/>
                <a:endCxn id="15" idx="0"/>
              </p:cNvCxnSpPr>
              <p:nvPr/>
            </p:nvCxnSpPr>
            <p:spPr>
              <a:xfrm>
                <a:off x="9261891" y="4377545"/>
                <a:ext cx="0" cy="42077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pSp>
        <p:grpSp>
          <p:nvGrpSpPr>
            <p:cNvPr id="11" name="Gruppieren 10"/>
            <p:cNvGrpSpPr/>
            <p:nvPr/>
          </p:nvGrpSpPr>
          <p:grpSpPr>
            <a:xfrm>
              <a:off x="6044119" y="4596698"/>
              <a:ext cx="4814382" cy="1488807"/>
              <a:chOff x="6044119" y="4596698"/>
              <a:chExt cx="4814382" cy="1488807"/>
            </a:xfrm>
          </p:grpSpPr>
          <p:grpSp>
            <p:nvGrpSpPr>
              <p:cNvPr id="12" name="Gruppieren 11"/>
              <p:cNvGrpSpPr/>
              <p:nvPr/>
            </p:nvGrpSpPr>
            <p:grpSpPr>
              <a:xfrm>
                <a:off x="6044119" y="4596698"/>
                <a:ext cx="4814382" cy="1488807"/>
                <a:chOff x="520167" y="4515866"/>
                <a:chExt cx="10338334" cy="1607757"/>
              </a:xfrm>
            </p:grpSpPr>
            <p:sp>
              <p:nvSpPr>
                <p:cNvPr id="15" name="Rechteck 14"/>
                <p:cNvSpPr/>
                <p:nvPr/>
              </p:nvSpPr>
              <p:spPr>
                <a:xfrm>
                  <a:off x="520169" y="4874354"/>
                  <a:ext cx="10338332" cy="1249269"/>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latin typeface="Segoe UI" panose="020B0502040204020203" pitchFamily="34" charset="0"/>
                    <a:cs typeface="Segoe UI" panose="020B0502040204020203" pitchFamily="34" charset="0"/>
                  </a:endParaRPr>
                </a:p>
              </p:txBody>
            </p:sp>
            <p:sp>
              <p:nvSpPr>
                <p:cNvPr id="16" name="Textfeld 15"/>
                <p:cNvSpPr txBox="1"/>
                <p:nvPr/>
              </p:nvSpPr>
              <p:spPr>
                <a:xfrm>
                  <a:off x="520167" y="4515866"/>
                  <a:ext cx="10338332" cy="369332"/>
                </a:xfrm>
                <a:prstGeom prst="rect">
                  <a:avLst/>
                </a:prstGeom>
                <a:noFill/>
              </p:spPr>
              <p:txBody>
                <a:bodyPr wrap="square" rtlCol="0">
                  <a:spAutoFit/>
                </a:bodyPr>
                <a:lstStyle/>
                <a:p>
                  <a:r>
                    <a:rPr lang="en-US" b="1" dirty="0">
                      <a:solidFill>
                        <a:schemeClr val="bg1">
                          <a:lumMod val="65000"/>
                        </a:schemeClr>
                      </a:solidFill>
                      <a:latin typeface="Segoe UI" panose="020B0502040204020203" pitchFamily="34" charset="0"/>
                      <a:cs typeface="Segoe UI" panose="020B0502040204020203" pitchFamily="34" charset="0"/>
                    </a:rPr>
                    <a:t>POST-PROCESSING</a:t>
                  </a:r>
                </a:p>
              </p:txBody>
            </p:sp>
          </p:grpSp>
          <p:sp>
            <p:nvSpPr>
              <p:cNvPr id="13" name="Textfeld 12"/>
              <p:cNvSpPr txBox="1"/>
              <p:nvPr/>
            </p:nvSpPr>
            <p:spPr>
              <a:xfrm>
                <a:off x="6158486" y="5096094"/>
                <a:ext cx="4563815" cy="338554"/>
              </a:xfrm>
              <a:prstGeom prst="rect">
                <a:avLst/>
              </a:prstGeom>
              <a:solidFill>
                <a:schemeClr val="bg1"/>
              </a:solidFill>
              <a:ln w="19050">
                <a:solidFill>
                  <a:schemeClr val="bg1">
                    <a:lumMod val="50000"/>
                  </a:schemeClr>
                </a:solidFill>
              </a:ln>
            </p:spPr>
            <p:txBody>
              <a:bodyPr wrap="square" rtlCol="0">
                <a:spAutoFit/>
              </a:bodyPr>
              <a:lstStyle/>
              <a:p>
                <a:r>
                  <a:rPr lang="en-US" sz="1600" dirty="0">
                    <a:latin typeface="Segoe UI" panose="020B0502040204020203" pitchFamily="34" charset="0"/>
                    <a:cs typeface="Segoe UI" panose="020B0502040204020203" pitchFamily="34" charset="0"/>
                  </a:rPr>
                  <a:t>Evaluation of the Levelized Cost of Energy</a:t>
                </a:r>
              </a:p>
            </p:txBody>
          </p:sp>
          <p:sp>
            <p:nvSpPr>
              <p:cNvPr id="14" name="Textfeld 13"/>
              <p:cNvSpPr txBox="1"/>
              <p:nvPr/>
            </p:nvSpPr>
            <p:spPr>
              <a:xfrm>
                <a:off x="6158486" y="5589459"/>
                <a:ext cx="4563815" cy="338554"/>
              </a:xfrm>
              <a:prstGeom prst="rect">
                <a:avLst/>
              </a:prstGeom>
              <a:solidFill>
                <a:schemeClr val="bg1"/>
              </a:solidFill>
              <a:ln w="19050">
                <a:solidFill>
                  <a:schemeClr val="bg1">
                    <a:lumMod val="50000"/>
                  </a:schemeClr>
                </a:solidFill>
              </a:ln>
            </p:spPr>
            <p:txBody>
              <a:bodyPr wrap="square" rtlCol="0">
                <a:spAutoFit/>
              </a:bodyPr>
              <a:lstStyle/>
              <a:p>
                <a:r>
                  <a:rPr lang="en-US" sz="1600" dirty="0">
                    <a:latin typeface="Segoe UI" panose="020B0502040204020203" pitchFamily="34" charset="0"/>
                    <a:cs typeface="Segoe UI" panose="020B0502040204020203" pitchFamily="34" charset="0"/>
                  </a:rPr>
                  <a:t>Sensitivity </a:t>
                </a:r>
                <a:r>
                  <a:rPr lang="en-US" sz="1600" dirty="0" smtClean="0">
                    <a:latin typeface="Segoe UI" panose="020B0502040204020203" pitchFamily="34" charset="0"/>
                    <a:cs typeface="Segoe UI" panose="020B0502040204020203" pitchFamily="34" charset="0"/>
                  </a:rPr>
                  <a:t>analysis for different scenarios </a:t>
                </a:r>
                <a:endParaRPr lang="en-US" sz="1600" dirty="0">
                  <a:latin typeface="Segoe UI" panose="020B0502040204020203" pitchFamily="34" charset="0"/>
                  <a:cs typeface="Segoe UI" panose="020B0502040204020203" pitchFamily="34" charset="0"/>
                </a:endParaRPr>
              </a:p>
            </p:txBody>
          </p:sp>
        </p:grpSp>
      </p:grpSp>
      <p:sp>
        <p:nvSpPr>
          <p:cNvPr id="38" name="Textplatzhalter 4">
            <a:extLst>
              <a:ext uri="{FF2B5EF4-FFF2-40B4-BE49-F238E27FC236}">
                <a16:creationId xmlns:a16="http://schemas.microsoft.com/office/drawing/2014/main" id="{6ED21089-1A9B-4C80-B91D-2D74FE77AB51}"/>
              </a:ext>
            </a:extLst>
          </p:cNvPr>
          <p:cNvSpPr txBox="1">
            <a:spLocks/>
          </p:cNvSpPr>
          <p:nvPr/>
        </p:nvSpPr>
        <p:spPr>
          <a:xfrm>
            <a:off x="731836" y="5570135"/>
            <a:ext cx="5364164" cy="721233"/>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800" dirty="0"/>
              <a:t>4</a:t>
            </a:r>
            <a:r>
              <a:rPr lang="en-US" sz="800" dirty="0" smtClean="0"/>
              <a:t>. </a:t>
            </a:r>
            <a:r>
              <a:rPr lang="en-US" sz="800" dirty="0"/>
              <a:t>M. A. Giovanniello and X.-Y. Wu. “</a:t>
            </a:r>
            <a:r>
              <a:rPr lang="en-US" sz="800" i="1" dirty="0"/>
              <a:t>Hybrid lithium-ion battery and hydrogen energy storage systems for a wind-supplied microgrid</a:t>
            </a:r>
            <a:r>
              <a:rPr lang="en-US" sz="800" dirty="0"/>
              <a:t>”. In: Applied Energy 345 (2023)</a:t>
            </a:r>
          </a:p>
        </p:txBody>
      </p:sp>
    </p:spTree>
    <p:extLst>
      <p:ext uri="{BB962C8B-B14F-4D97-AF65-F5344CB8AC3E}">
        <p14:creationId xmlns:p14="http://schemas.microsoft.com/office/powerpoint/2010/main" val="1807121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11.05.2024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8</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txBox="1">
            <a:spLocks/>
          </p:cNvSpPr>
          <p:nvPr/>
        </p:nvSpPr>
        <p:spPr>
          <a:xfrm>
            <a:off x="731837" y="260351"/>
            <a:ext cx="10728325" cy="9000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600" kern="1200">
                <a:solidFill>
                  <a:schemeClr val="tx1"/>
                </a:solidFill>
                <a:latin typeface="Segoe UI" panose="020B0502040204020203" pitchFamily="34" charset="0"/>
                <a:ea typeface="+mj-ea"/>
                <a:cs typeface="Segoe UI" panose="020B0502040204020203" pitchFamily="34" charset="0"/>
              </a:defRPr>
            </a:lvl1pPr>
          </a:lstStyle>
          <a:p>
            <a:r>
              <a:rPr lang="en-US" smtClean="0"/>
              <a:t>Objective function: minimize the Total Annual Cost (TAC)</a:t>
            </a:r>
            <a:endParaRPr lang="en-US" dirty="0"/>
          </a:p>
        </p:txBody>
      </p:sp>
      <mc:AlternateContent xmlns:mc="http://schemas.openxmlformats.org/markup-compatibility/2006">
        <mc:Choice xmlns:a14="http://schemas.microsoft.com/office/drawing/2010/main" Requires="a14">
          <p:sp>
            <p:nvSpPr>
              <p:cNvPr id="8" name="Inhaltsplatzhalter 2">
                <a:extLst>
                  <a:ext uri="{FF2B5EF4-FFF2-40B4-BE49-F238E27FC236}">
                    <a16:creationId xmlns:a16="http://schemas.microsoft.com/office/drawing/2014/main" id="{5D30C9CD-6F3E-4243-AF8B-598CBE0FFE30}"/>
                  </a:ext>
                </a:extLst>
              </p:cNvPr>
              <p:cNvSpPr txBox="1">
                <a:spLocks/>
              </p:cNvSpPr>
              <p:nvPr/>
            </p:nvSpPr>
            <p:spPr>
              <a:xfrm>
                <a:off x="731836" y="1052445"/>
                <a:ext cx="10728325" cy="1027564"/>
              </a:xfrm>
              <a:prstGeom prst="rect">
                <a:avLst/>
              </a:prstGeom>
            </p:spPr>
            <p:txBody>
              <a:bodyPr vert="horz" lIns="0" tIns="0" rIns="0" bIns="0" rtlCol="0">
                <a:noAutofit/>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1463" algn="ctr">
                  <a:lnSpc>
                    <a:spcPct val="150000"/>
                  </a:lnSpc>
                  <a:buFont typeface="Arial" panose="020B0604020202020204" pitchFamily="34" charset="0"/>
                  <a:buNone/>
                </a:pPr>
                <a14:m>
                  <m:oMath xmlns:m="http://schemas.openxmlformats.org/officeDocument/2006/math">
                    <m:func>
                      <m:funcPr>
                        <m:ctrlPr>
                          <a:rPr lang="de-CH" sz="2000" b="1" i="1" smtClean="0">
                            <a:latin typeface="Cambria Math" panose="02040503050406030204" pitchFamily="18" charset="0"/>
                            <a:ea typeface="Cambria Math" panose="02040503050406030204" pitchFamily="18" charset="0"/>
                          </a:rPr>
                        </m:ctrlPr>
                      </m:funcPr>
                      <m:fName>
                        <m:r>
                          <a:rPr lang="de-CH" sz="2000" b="1" smtClean="0">
                            <a:latin typeface="Cambria Math" panose="02040503050406030204" pitchFamily="18" charset="0"/>
                            <a:ea typeface="Cambria Math" panose="02040503050406030204" pitchFamily="18" charset="0"/>
                          </a:rPr>
                          <m:t>𝐦𝐢𝐧</m:t>
                        </m:r>
                      </m:fName>
                      <m:e>
                        <m:d>
                          <m:dPr>
                            <m:ctrlPr>
                              <a:rPr lang="de-CH" sz="2000" b="1" i="1" smtClean="0">
                                <a:latin typeface="Cambria Math" panose="02040503050406030204" pitchFamily="18" charset="0"/>
                                <a:ea typeface="Cambria Math" panose="02040503050406030204" pitchFamily="18" charset="0"/>
                              </a:rPr>
                            </m:ctrlPr>
                          </m:dPr>
                          <m:e>
                            <m:r>
                              <a:rPr lang="de-CH" sz="2000" b="1" i="1" smtClean="0">
                                <a:latin typeface="Cambria Math" panose="02040503050406030204" pitchFamily="18" charset="0"/>
                                <a:ea typeface="Cambria Math" panose="02040503050406030204" pitchFamily="18" charset="0"/>
                              </a:rPr>
                              <m:t>𝑻𝑨𝑪</m:t>
                            </m:r>
                          </m:e>
                        </m:d>
                      </m:e>
                    </m:func>
                    <m:r>
                      <a:rPr lang="de-CH" sz="2000" b="1" i="1" smtClean="0">
                        <a:latin typeface="Cambria Math" panose="02040503050406030204" pitchFamily="18" charset="0"/>
                        <a:ea typeface="Cambria Math" panose="02040503050406030204" pitchFamily="18" charset="0"/>
                      </a:rPr>
                      <m:t>= </m:t>
                    </m:r>
                    <m:sSub>
                      <m:sSubPr>
                        <m:ctrlPr>
                          <a:rPr lang="de-CH" sz="2000" b="1" i="1" smtClean="0">
                            <a:latin typeface="Cambria Math" panose="02040503050406030204" pitchFamily="18" charset="0"/>
                            <a:ea typeface="Cambria Math" panose="02040503050406030204" pitchFamily="18" charset="0"/>
                          </a:rPr>
                        </m:ctrlPr>
                      </m:sSubPr>
                      <m:e>
                        <m:r>
                          <a:rPr lang="de-CH" sz="2000" b="1" i="1" smtClean="0">
                            <a:latin typeface="Cambria Math" panose="02040503050406030204" pitchFamily="18" charset="0"/>
                            <a:ea typeface="Cambria Math" panose="02040503050406030204" pitchFamily="18" charset="0"/>
                          </a:rPr>
                          <m:t>𝒄𝒐𝒔𝒕</m:t>
                        </m:r>
                      </m:e>
                      <m:sub>
                        <m:r>
                          <a:rPr lang="de-CH" sz="2000" b="1" i="1" smtClean="0">
                            <a:latin typeface="Cambria Math" panose="02040503050406030204" pitchFamily="18" charset="0"/>
                            <a:ea typeface="Cambria Math" panose="02040503050406030204" pitchFamily="18" charset="0"/>
                          </a:rPr>
                          <m:t>𝒊𝒏𝒔𝒕</m:t>
                        </m:r>
                      </m:sub>
                    </m:sSub>
                    <m:r>
                      <a:rPr lang="de-CH" sz="2000" b="1" i="1" smtClean="0">
                        <a:latin typeface="Cambria Math" panose="02040503050406030204" pitchFamily="18" charset="0"/>
                        <a:ea typeface="Cambria Math" panose="02040503050406030204" pitchFamily="18" charset="0"/>
                      </a:rPr>
                      <m:t> + </m:t>
                    </m:r>
                    <m:sSub>
                      <m:sSubPr>
                        <m:ctrlPr>
                          <a:rPr lang="de-CH" sz="2000" b="1" i="1">
                            <a:latin typeface="Cambria Math" panose="02040503050406030204" pitchFamily="18" charset="0"/>
                            <a:ea typeface="Cambria Math" panose="02040503050406030204" pitchFamily="18" charset="0"/>
                          </a:rPr>
                        </m:ctrlPr>
                      </m:sSubPr>
                      <m:e>
                        <m:r>
                          <a:rPr lang="de-CH" sz="2000" b="1" i="1">
                            <a:latin typeface="Cambria Math" panose="02040503050406030204" pitchFamily="18" charset="0"/>
                            <a:ea typeface="Cambria Math" panose="02040503050406030204" pitchFamily="18" charset="0"/>
                          </a:rPr>
                          <m:t>𝒄𝒐𝒔𝒕</m:t>
                        </m:r>
                      </m:e>
                      <m:sub>
                        <m:r>
                          <a:rPr lang="de-CH" sz="2000" b="1" i="1">
                            <a:latin typeface="Cambria Math" panose="02040503050406030204" pitchFamily="18" charset="0"/>
                            <a:ea typeface="Cambria Math" panose="02040503050406030204" pitchFamily="18" charset="0"/>
                          </a:rPr>
                          <m:t>𝒐𝒑</m:t>
                        </m:r>
                      </m:sub>
                    </m:sSub>
                    <m:r>
                      <a:rPr lang="de-CH" sz="2000" b="1" i="1" smtClean="0">
                        <a:latin typeface="Cambria Math" panose="02040503050406030204" pitchFamily="18" charset="0"/>
                        <a:ea typeface="Cambria Math" panose="02040503050406030204" pitchFamily="18" charset="0"/>
                      </a:rPr>
                      <m:t> +  </m:t>
                    </m:r>
                    <m:sSub>
                      <m:sSubPr>
                        <m:ctrlPr>
                          <a:rPr lang="de-CH" sz="2000" b="1" i="1" smtClean="0">
                            <a:latin typeface="Cambria Math" panose="02040503050406030204" pitchFamily="18" charset="0"/>
                            <a:ea typeface="Cambria Math" panose="02040503050406030204" pitchFamily="18" charset="0"/>
                          </a:rPr>
                        </m:ctrlPr>
                      </m:sSubPr>
                      <m:e>
                        <m:r>
                          <a:rPr lang="de-CH" sz="2000" b="1" i="1" smtClean="0">
                            <a:latin typeface="Cambria Math" panose="02040503050406030204" pitchFamily="18" charset="0"/>
                            <a:ea typeface="Cambria Math" panose="02040503050406030204" pitchFamily="18" charset="0"/>
                          </a:rPr>
                          <m:t>𝒄𝒐𝒔𝒕</m:t>
                        </m:r>
                      </m:e>
                      <m:sub>
                        <m:r>
                          <a:rPr lang="de-CH" sz="2000" b="1" i="1" smtClean="0">
                            <a:latin typeface="Cambria Math" panose="02040503050406030204" pitchFamily="18" charset="0"/>
                            <a:ea typeface="Cambria Math" panose="02040503050406030204" pitchFamily="18" charset="0"/>
                          </a:rPr>
                          <m:t>𝒎𝒂𝒊𝒏𝒕</m:t>
                        </m:r>
                      </m:sub>
                    </m:sSub>
                  </m:oMath>
                </a14:m>
                <a:r>
                  <a:rPr lang="de-CH" sz="2000" dirty="0" smtClean="0">
                    <a:latin typeface="Cambria Math" panose="02040503050406030204" pitchFamily="18" charset="0"/>
                    <a:ea typeface="Cambria Math" panose="02040503050406030204" pitchFamily="18" charset="0"/>
                  </a:rPr>
                  <a:t> </a:t>
                </a:r>
              </a:p>
              <a:p>
                <a:pPr marL="0" indent="-1463">
                  <a:lnSpc>
                    <a:spcPct val="150000"/>
                  </a:lnSpc>
                  <a:buFont typeface="Arial" panose="020B0604020202020204" pitchFamily="34" charset="0"/>
                  <a:buNone/>
                </a:pPr>
                <a:r>
                  <a:rPr lang="en-US" dirty="0" smtClean="0"/>
                  <a:t>With the set of technologies </a:t>
                </a:r>
                <a14:m>
                  <m:oMath xmlns:m="http://schemas.openxmlformats.org/officeDocument/2006/math">
                    <m:r>
                      <a:rPr lang="de-CH" i="1">
                        <a:latin typeface="Cambria Math" panose="02040503050406030204" pitchFamily="18" charset="0"/>
                      </a:rPr>
                      <m:t>𝑖</m:t>
                    </m:r>
                    <m:r>
                      <a:rPr lang="de-CH" i="1">
                        <a:latin typeface="Cambria Math" panose="02040503050406030204" pitchFamily="18" charset="0"/>
                      </a:rPr>
                      <m:t> ∈ </m:t>
                    </m:r>
                    <m:r>
                      <a:rPr lang="de-CH" i="1">
                        <a:latin typeface="Cambria Math" panose="02040503050406030204" pitchFamily="18" charset="0"/>
                        <a:ea typeface="Cambria Math" panose="02040503050406030204" pitchFamily="18" charset="0"/>
                      </a:rPr>
                      <m:t>ℳ</m:t>
                    </m:r>
                    <m:r>
                      <a:rPr lang="de-CH" i="1" smtClean="0">
                        <a:latin typeface="Cambria Math" panose="02040503050406030204" pitchFamily="18" charset="0"/>
                        <a:ea typeface="Cambria Math" panose="02040503050406030204" pitchFamily="18" charset="0"/>
                      </a:rPr>
                      <m:t>= </m:t>
                    </m:r>
                    <m:d>
                      <m:dPr>
                        <m:begChr m:val="{"/>
                        <m:endChr m:val="}"/>
                        <m:ctrlPr>
                          <a:rPr lang="de-CH" i="1" smtClean="0">
                            <a:latin typeface="Cambria Math" panose="02040503050406030204" pitchFamily="18" charset="0"/>
                            <a:ea typeface="Cambria Math" panose="02040503050406030204" pitchFamily="18" charset="0"/>
                          </a:rPr>
                        </m:ctrlPr>
                      </m:dPr>
                      <m:e>
                        <m:r>
                          <a:rPr lang="de-CH" i="1" smtClean="0">
                            <a:latin typeface="Cambria Math" panose="02040503050406030204" pitchFamily="18" charset="0"/>
                            <a:ea typeface="Cambria Math" panose="02040503050406030204" pitchFamily="18" charset="0"/>
                          </a:rPr>
                          <m:t>𝑃𝑉</m:t>
                        </m:r>
                        <m:r>
                          <a:rPr lang="de-CH" i="1" smtClean="0">
                            <a:latin typeface="Cambria Math" panose="02040503050406030204" pitchFamily="18" charset="0"/>
                            <a:ea typeface="Cambria Math" panose="02040503050406030204" pitchFamily="18" charset="0"/>
                          </a:rPr>
                          <m:t>,</m:t>
                        </m:r>
                        <m:r>
                          <a:rPr lang="de-CH" i="1" smtClean="0">
                            <a:latin typeface="Cambria Math" panose="02040503050406030204" pitchFamily="18" charset="0"/>
                            <a:ea typeface="Cambria Math" panose="02040503050406030204" pitchFamily="18" charset="0"/>
                          </a:rPr>
                          <m:t>𝐵𝐴𝑇</m:t>
                        </m:r>
                        <m:r>
                          <a:rPr lang="de-CH" i="1" smtClean="0">
                            <a:latin typeface="Cambria Math" panose="02040503050406030204" pitchFamily="18" charset="0"/>
                            <a:ea typeface="Cambria Math" panose="02040503050406030204" pitchFamily="18" charset="0"/>
                          </a:rPr>
                          <m:t>,</m:t>
                        </m:r>
                        <m:r>
                          <a:rPr lang="de-CH" i="1" smtClean="0">
                            <a:latin typeface="Cambria Math" panose="02040503050406030204" pitchFamily="18" charset="0"/>
                            <a:ea typeface="Cambria Math" panose="02040503050406030204" pitchFamily="18" charset="0"/>
                          </a:rPr>
                          <m:t>𝐸𝐿𝑌</m:t>
                        </m:r>
                        <m:r>
                          <a:rPr lang="de-CH" i="1" smtClean="0">
                            <a:latin typeface="Cambria Math" panose="02040503050406030204" pitchFamily="18" charset="0"/>
                            <a:ea typeface="Cambria Math" panose="02040503050406030204" pitchFamily="18" charset="0"/>
                          </a:rPr>
                          <m:t>,</m:t>
                        </m:r>
                        <m:r>
                          <a:rPr lang="de-CH" i="1" smtClean="0">
                            <a:latin typeface="Cambria Math" panose="02040503050406030204" pitchFamily="18" charset="0"/>
                            <a:ea typeface="Cambria Math" panose="02040503050406030204" pitchFamily="18" charset="0"/>
                          </a:rPr>
                          <m:t>𝐶</m:t>
                        </m:r>
                        <m:r>
                          <a:rPr lang="de-CH" i="1" smtClean="0">
                            <a:latin typeface="Cambria Math" panose="02040503050406030204" pitchFamily="18" charset="0"/>
                            <a:ea typeface="Cambria Math" panose="02040503050406030204" pitchFamily="18" charset="0"/>
                          </a:rPr>
                          <m:t>,</m:t>
                        </m:r>
                        <m:r>
                          <a:rPr lang="de-CH" i="1" smtClean="0">
                            <a:latin typeface="Cambria Math" panose="02040503050406030204" pitchFamily="18" charset="0"/>
                            <a:ea typeface="Cambria Math" panose="02040503050406030204" pitchFamily="18" charset="0"/>
                          </a:rPr>
                          <m:t>𝑇𝐴𝑁𝐾</m:t>
                        </m:r>
                        <m:r>
                          <a:rPr lang="de-CH" i="1" smtClean="0">
                            <a:latin typeface="Cambria Math" panose="02040503050406030204" pitchFamily="18" charset="0"/>
                            <a:ea typeface="Cambria Math" panose="02040503050406030204" pitchFamily="18" charset="0"/>
                          </a:rPr>
                          <m:t>,</m:t>
                        </m:r>
                        <m:r>
                          <a:rPr lang="de-CH" i="1" smtClean="0">
                            <a:latin typeface="Cambria Math" panose="02040503050406030204" pitchFamily="18" charset="0"/>
                            <a:ea typeface="Cambria Math" panose="02040503050406030204" pitchFamily="18" charset="0"/>
                          </a:rPr>
                          <m:t>𝐹𝐶</m:t>
                        </m:r>
                        <m:r>
                          <a:rPr lang="de-CH" i="1" smtClean="0">
                            <a:latin typeface="Cambria Math" panose="02040503050406030204" pitchFamily="18" charset="0"/>
                            <a:ea typeface="Cambria Math" panose="02040503050406030204" pitchFamily="18" charset="0"/>
                          </a:rPr>
                          <m:t>,</m:t>
                        </m:r>
                        <m:r>
                          <a:rPr lang="de-CH" i="1" smtClean="0">
                            <a:latin typeface="Cambria Math" panose="02040503050406030204" pitchFamily="18" charset="0"/>
                            <a:ea typeface="Cambria Math" panose="02040503050406030204" pitchFamily="18" charset="0"/>
                          </a:rPr>
                          <m:t>𝐻𝑃</m:t>
                        </m:r>
                        <m:r>
                          <a:rPr lang="de-CH" i="1" smtClean="0">
                            <a:latin typeface="Cambria Math" panose="02040503050406030204" pitchFamily="18" charset="0"/>
                            <a:ea typeface="Cambria Math" panose="02040503050406030204" pitchFamily="18" charset="0"/>
                          </a:rPr>
                          <m:t>,</m:t>
                        </m:r>
                        <m:r>
                          <a:rPr lang="de-CH" i="1" smtClean="0">
                            <a:latin typeface="Cambria Math" panose="02040503050406030204" pitchFamily="18" charset="0"/>
                            <a:ea typeface="Cambria Math" panose="02040503050406030204" pitchFamily="18" charset="0"/>
                          </a:rPr>
                          <m:t>𝐻𝐸𝑋</m:t>
                        </m:r>
                      </m:e>
                    </m:d>
                  </m:oMath>
                </a14:m>
                <a:r>
                  <a:rPr lang="en-US" dirty="0" smtClean="0"/>
                  <a:t> with capacities </a:t>
                </a:r>
                <a14:m>
                  <m:oMath xmlns:m="http://schemas.openxmlformats.org/officeDocument/2006/math">
                    <m:sSub>
                      <m:sSubPr>
                        <m:ctrlPr>
                          <a:rPr lang="de-CH" i="1">
                            <a:latin typeface="Cambria Math" panose="02040503050406030204" pitchFamily="18" charset="0"/>
                          </a:rPr>
                        </m:ctrlPr>
                      </m:sSubPr>
                      <m:e>
                        <m:r>
                          <a:rPr lang="de-CH" i="1">
                            <a:latin typeface="Cambria Math" panose="02040503050406030204" pitchFamily="18" charset="0"/>
                          </a:rPr>
                          <m:t>𝑆</m:t>
                        </m:r>
                      </m:e>
                      <m:sub>
                        <m:r>
                          <a:rPr lang="de-CH" i="1">
                            <a:latin typeface="Cambria Math" panose="02040503050406030204" pitchFamily="18" charset="0"/>
                          </a:rPr>
                          <m:t>𝑖</m:t>
                        </m:r>
                      </m:sub>
                    </m:sSub>
                  </m:oMath>
                </a14:m>
                <a:r>
                  <a:rPr lang="en-US" dirty="0" smtClean="0"/>
                  <a:t>  </a:t>
                </a:r>
              </a:p>
            </p:txBody>
          </p:sp>
        </mc:Choice>
        <mc:Fallback>
          <p:sp>
            <p:nvSpPr>
              <p:cNvPr id="8" name="Inhaltsplatzhalter 2">
                <a:extLst>
                  <a:ext uri="{FF2B5EF4-FFF2-40B4-BE49-F238E27FC236}">
                    <a16:creationId xmlns:a16="http://schemas.microsoft.com/office/drawing/2014/main" id="{5D30C9CD-6F3E-4243-AF8B-598CBE0FFE30}"/>
                  </a:ext>
                </a:extLst>
              </p:cNvPr>
              <p:cNvSpPr txBox="1">
                <a:spLocks noRot="1" noChangeAspect="1" noMove="1" noResize="1" noEditPoints="1" noAdjustHandles="1" noChangeArrowheads="1" noChangeShapeType="1" noTextEdit="1"/>
              </p:cNvSpPr>
              <p:nvPr/>
            </p:nvSpPr>
            <p:spPr>
              <a:xfrm>
                <a:off x="731836" y="1052445"/>
                <a:ext cx="10728325" cy="1027564"/>
              </a:xfrm>
              <a:prstGeom prst="rect">
                <a:avLst/>
              </a:prstGeom>
              <a:blipFill>
                <a:blip r:embed="rId2"/>
                <a:stretch>
                  <a:fillRect l="-1307" b="-101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hteck 8"/>
              <p:cNvSpPr/>
              <p:nvPr/>
            </p:nvSpPr>
            <p:spPr>
              <a:xfrm>
                <a:off x="1808944" y="4980218"/>
                <a:ext cx="7452000" cy="1080000"/>
              </a:xfrm>
              <a:prstGeom prst="rect">
                <a:avLst/>
              </a:prstGeom>
              <a:solidFill>
                <a:srgbClr val="36ADA4">
                  <a:alpha val="60000"/>
                </a:srgbClr>
              </a:solidFill>
              <a:ln>
                <a:solidFill>
                  <a:schemeClr val="accent4">
                    <a:lumMod val="50000"/>
                  </a:schemeClr>
                </a:solidFill>
              </a:ln>
            </p:spPr>
            <p:txBody>
              <a:bodyPr wrap="square" anchor="ctr">
                <a:spAutoFit/>
              </a:bodyPr>
              <a:lstStyle/>
              <a:p>
                <a:pPr indent="-1463"/>
                <a14:m>
                  <m:oMathPara xmlns:m="http://schemas.openxmlformats.org/officeDocument/2006/math">
                    <m:oMathParaPr>
                      <m:jc m:val="center"/>
                    </m:oMathParaPr>
                    <m:oMath xmlns:m="http://schemas.openxmlformats.org/officeDocument/2006/math">
                      <m:r>
                        <a:rPr lang="de-CH" b="0" i="1" smtClean="0">
                          <a:latin typeface="Cambria Math" panose="02040503050406030204" pitchFamily="18" charset="0"/>
                          <a:ea typeface="Cambria Math" panose="02040503050406030204" pitchFamily="18" charset="0"/>
                        </a:rPr>
                        <m:t>∀</m:t>
                      </m:r>
                      <m:r>
                        <a:rPr lang="de-CH" i="1">
                          <a:latin typeface="Cambria Math" panose="02040503050406030204" pitchFamily="18" charset="0"/>
                        </a:rPr>
                        <m:t>𝑖</m:t>
                      </m:r>
                      <m:r>
                        <a:rPr lang="de-CH" i="1">
                          <a:latin typeface="Cambria Math" panose="02040503050406030204" pitchFamily="18" charset="0"/>
                        </a:rPr>
                        <m:t> ∈ </m:t>
                      </m:r>
                      <m:r>
                        <a:rPr lang="de-CH" i="1">
                          <a:latin typeface="Cambria Math" panose="02040503050406030204" pitchFamily="18" charset="0"/>
                          <a:ea typeface="Cambria Math" panose="02040503050406030204" pitchFamily="18" charset="0"/>
                        </a:rPr>
                        <m:t>ℳ</m:t>
                      </m:r>
                      <m:r>
                        <a:rPr lang="de-CH" b="0" i="1" smtClean="0">
                          <a:latin typeface="Cambria Math" panose="02040503050406030204" pitchFamily="18" charset="0"/>
                          <a:ea typeface="Cambria Math" panose="02040503050406030204" pitchFamily="18" charset="0"/>
                        </a:rPr>
                        <m:t>, </m:t>
                      </m:r>
                      <m:sSub>
                        <m:sSubPr>
                          <m:ctrlPr>
                            <a:rPr lang="de-CH" i="1" smtClean="0">
                              <a:latin typeface="Cambria Math" panose="02040503050406030204" pitchFamily="18" charset="0"/>
                            </a:rPr>
                          </m:ctrlPr>
                        </m:sSubPr>
                        <m:e>
                          <m:r>
                            <a:rPr lang="de-CH" i="1">
                              <a:latin typeface="Cambria Math" panose="02040503050406030204" pitchFamily="18" charset="0"/>
                            </a:rPr>
                            <m:t>𝑐𝑜𝑠𝑡</m:t>
                          </m:r>
                        </m:e>
                        <m:sub>
                          <m:r>
                            <a:rPr lang="de-CH" i="1">
                              <a:latin typeface="Cambria Math" panose="02040503050406030204" pitchFamily="18" charset="0"/>
                            </a:rPr>
                            <m:t>𝑚𝑎𝑖𝑛𝑡</m:t>
                          </m:r>
                        </m:sub>
                      </m:sSub>
                      <m:r>
                        <a:rPr lang="de-CH" i="1">
                          <a:latin typeface="Cambria Math" panose="02040503050406030204" pitchFamily="18" charset="0"/>
                        </a:rPr>
                        <m:t>=</m:t>
                      </m:r>
                      <m:sSub>
                        <m:sSubPr>
                          <m:ctrlPr>
                            <a:rPr lang="en-US" i="1">
                              <a:latin typeface="Cambria Math" panose="02040503050406030204" pitchFamily="18" charset="0"/>
                            </a:rPr>
                          </m:ctrlPr>
                        </m:sSubPr>
                        <m:e>
                          <m:r>
                            <a:rPr lang="de-CH" i="1">
                              <a:latin typeface="Cambria Math" panose="02040503050406030204" pitchFamily="18" charset="0"/>
                            </a:rPr>
                            <m:t>𝑐𝑜𝑠𝑡</m:t>
                          </m:r>
                        </m:e>
                        <m:sub>
                          <m:r>
                            <a:rPr lang="de-CH" i="1">
                              <a:latin typeface="Cambria Math" panose="02040503050406030204" pitchFamily="18" charset="0"/>
                            </a:rPr>
                            <m:t>𝑖𝑛𝑠𝑡</m:t>
                          </m:r>
                          <m:r>
                            <a:rPr lang="de-CH" b="0" i="1" smtClean="0">
                              <a:latin typeface="Cambria Math" panose="02040503050406030204" pitchFamily="18" charset="0"/>
                            </a:rPr>
                            <m:t>,</m:t>
                          </m:r>
                          <m:r>
                            <a:rPr lang="de-CH" b="0" i="1" smtClean="0">
                              <a:latin typeface="Cambria Math" panose="02040503050406030204" pitchFamily="18" charset="0"/>
                            </a:rPr>
                            <m:t>𝑖</m:t>
                          </m:r>
                        </m:sub>
                      </m:sSub>
                      <m:r>
                        <a:rPr lang="de-CH" i="1">
                          <a:latin typeface="Cambria Math" panose="02040503050406030204" pitchFamily="18" charset="0"/>
                        </a:rPr>
                        <m:t> ∗ </m:t>
                      </m:r>
                      <m:sSub>
                        <m:sSubPr>
                          <m:ctrlPr>
                            <a:rPr lang="de-CH" i="1" smtClean="0">
                              <a:latin typeface="Cambria Math" panose="02040503050406030204" pitchFamily="18" charset="0"/>
                            </a:rPr>
                          </m:ctrlPr>
                        </m:sSubPr>
                        <m:e>
                          <m:r>
                            <a:rPr lang="de-CH" i="1">
                              <a:latin typeface="Cambria Math" panose="02040503050406030204" pitchFamily="18" charset="0"/>
                              <a:ea typeface="Cambria Math" panose="02040503050406030204" pitchFamily="18" charset="0"/>
                            </a:rPr>
                            <m:t>𝜓</m:t>
                          </m:r>
                        </m:e>
                        <m:sub>
                          <m:r>
                            <a:rPr lang="de-CH" b="0" i="1" smtClean="0">
                              <a:latin typeface="Cambria Math" panose="02040503050406030204" pitchFamily="18" charset="0"/>
                            </a:rPr>
                            <m:t>𝑖</m:t>
                          </m:r>
                        </m:sub>
                      </m:sSub>
                    </m:oMath>
                  </m:oMathPara>
                </a14:m>
                <a:endParaRPr lang="de-CH" dirty="0" smtClean="0"/>
              </a:p>
            </p:txBody>
          </p:sp>
        </mc:Choice>
        <mc:Fallback>
          <p:sp>
            <p:nvSpPr>
              <p:cNvPr id="9" name="Rechteck 8"/>
              <p:cNvSpPr>
                <a:spLocks noRot="1" noChangeAspect="1" noMove="1" noResize="1" noEditPoints="1" noAdjustHandles="1" noChangeArrowheads="1" noChangeShapeType="1" noTextEdit="1"/>
              </p:cNvSpPr>
              <p:nvPr/>
            </p:nvSpPr>
            <p:spPr>
              <a:xfrm>
                <a:off x="1808944" y="4980218"/>
                <a:ext cx="7452000" cy="1080000"/>
              </a:xfrm>
              <a:prstGeom prst="rect">
                <a:avLst/>
              </a:prstGeom>
              <a:blipFill>
                <a:blip r:embed="rId3"/>
                <a:stretch>
                  <a:fillRect/>
                </a:stretch>
              </a:blipFill>
              <a:ln>
                <a:solidFill>
                  <a:schemeClr val="accent4">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hteck 9"/>
              <p:cNvSpPr/>
              <p:nvPr/>
            </p:nvSpPr>
            <p:spPr>
              <a:xfrm>
                <a:off x="1808947" y="3670475"/>
                <a:ext cx="7452003" cy="1080000"/>
              </a:xfrm>
              <a:prstGeom prst="rect">
                <a:avLst/>
              </a:prstGeom>
              <a:solidFill>
                <a:srgbClr val="F77189">
                  <a:alpha val="60000"/>
                </a:srgbClr>
              </a:solidFill>
              <a:ln>
                <a:solidFill>
                  <a:schemeClr val="accent6">
                    <a:lumMod val="50000"/>
                  </a:schemeClr>
                </a:solidFill>
              </a:ln>
            </p:spPr>
            <p:txBody>
              <a:bodyPr wrap="square" anchor="ctr">
                <a:spAutoFit/>
              </a:bodyPr>
              <a:lstStyle/>
              <a:p>
                <a:pPr/>
                <a14:m>
                  <m:oMathPara xmlns:m="http://schemas.openxmlformats.org/officeDocument/2006/math">
                    <m:oMathParaPr>
                      <m:jc m:val="left"/>
                    </m:oMathParaPr>
                    <m:oMath xmlns:m="http://schemas.openxmlformats.org/officeDocument/2006/math">
                      <m:sSub>
                        <m:sSubPr>
                          <m:ctrlPr>
                            <a:rPr lang="de-CH" i="1" smtClean="0">
                              <a:latin typeface="Cambria Math" panose="02040503050406030204" pitchFamily="18" charset="0"/>
                            </a:rPr>
                          </m:ctrlPr>
                        </m:sSubPr>
                        <m:e>
                          <m:r>
                            <a:rPr lang="de-CH" i="1">
                              <a:latin typeface="Cambria Math" panose="02040503050406030204" pitchFamily="18" charset="0"/>
                            </a:rPr>
                            <m:t>𝑐𝑜𝑠𝑡</m:t>
                          </m:r>
                        </m:e>
                        <m:sub>
                          <m:r>
                            <a:rPr lang="de-CH" i="1">
                              <a:latin typeface="Cambria Math" panose="02040503050406030204" pitchFamily="18" charset="0"/>
                            </a:rPr>
                            <m:t>𝑜𝑝</m:t>
                          </m:r>
                        </m:sub>
                      </m:sSub>
                      <m:d>
                        <m:dPr>
                          <m:ctrlPr>
                            <a:rPr lang="de-CH" i="1">
                              <a:latin typeface="Cambria Math" panose="02040503050406030204" pitchFamily="18" charset="0"/>
                            </a:rPr>
                          </m:ctrlPr>
                        </m:dPr>
                        <m:e>
                          <m:r>
                            <a:rPr lang="de-CH" i="1">
                              <a:latin typeface="Cambria Math" panose="02040503050406030204" pitchFamily="18" charset="0"/>
                            </a:rPr>
                            <m:t>𝑡</m:t>
                          </m:r>
                          <m:r>
                            <a:rPr lang="de-CH" i="1">
                              <a:latin typeface="Cambria Math" panose="02040503050406030204" pitchFamily="18" charset="0"/>
                            </a:rPr>
                            <m:t>,</m:t>
                          </m:r>
                          <m:r>
                            <a:rPr lang="de-CH" i="1">
                              <a:latin typeface="Cambria Math" panose="02040503050406030204" pitchFamily="18" charset="0"/>
                            </a:rPr>
                            <m:t>h</m:t>
                          </m:r>
                          <m:r>
                            <a:rPr lang="de-CH" i="1">
                              <a:latin typeface="Cambria Math" panose="02040503050406030204" pitchFamily="18" charset="0"/>
                            </a:rPr>
                            <m:t>,</m:t>
                          </m:r>
                          <m:r>
                            <a:rPr lang="de-CH" i="1">
                              <a:latin typeface="Cambria Math" panose="02040503050406030204" pitchFamily="18" charset="0"/>
                            </a:rPr>
                            <m:t>𝑄</m:t>
                          </m:r>
                        </m:e>
                      </m:d>
                      <m:r>
                        <a:rPr lang="de-CH" i="1">
                          <a:latin typeface="Cambria Math" panose="02040503050406030204" pitchFamily="18" charset="0"/>
                        </a:rPr>
                        <m:t>=</m:t>
                      </m:r>
                      <m:nary>
                        <m:naryPr>
                          <m:chr m:val="∑"/>
                          <m:ctrlPr>
                            <a:rPr lang="de-CH" i="1" smtClean="0">
                              <a:latin typeface="Cambria Math" panose="02040503050406030204" pitchFamily="18" charset="0"/>
                            </a:rPr>
                          </m:ctrlPr>
                        </m:naryPr>
                        <m:sub>
                          <m:r>
                            <m:rPr>
                              <m:brk m:alnAt="23"/>
                            </m:rPr>
                            <a:rPr lang="de-CH" b="0" i="1" smtClean="0">
                              <a:latin typeface="Cambria Math" panose="02040503050406030204" pitchFamily="18" charset="0"/>
                            </a:rPr>
                            <m:t>𝑡</m:t>
                          </m:r>
                          <m:r>
                            <a:rPr lang="de-CH" b="0" i="1" smtClean="0">
                              <a:latin typeface="Cambria Math" panose="02040503050406030204" pitchFamily="18" charset="0"/>
                            </a:rPr>
                            <m:t>=1</m:t>
                          </m:r>
                        </m:sub>
                        <m:sup>
                          <m:r>
                            <a:rPr lang="de-CH" b="0" i="1" smtClean="0">
                              <a:latin typeface="Cambria Math" panose="02040503050406030204" pitchFamily="18" charset="0"/>
                            </a:rPr>
                            <m:t>8760</m:t>
                          </m:r>
                        </m:sup>
                        <m:e>
                          <m:sSub>
                            <m:sSubPr>
                              <m:ctrlPr>
                                <a:rPr lang="de-CH" i="1">
                                  <a:latin typeface="Cambria Math" panose="02040503050406030204" pitchFamily="18" charset="0"/>
                                </a:rPr>
                              </m:ctrlPr>
                            </m:sSubPr>
                            <m:e>
                              <m:r>
                                <a:rPr lang="de-CH" i="1">
                                  <a:latin typeface="Cambria Math" panose="02040503050406030204" pitchFamily="18" charset="0"/>
                                </a:rPr>
                                <m:t>𝑐</m:t>
                              </m:r>
                            </m:e>
                            <m:sub>
                              <m:r>
                                <a:rPr lang="de-CH" i="1">
                                  <a:latin typeface="Cambria Math" panose="02040503050406030204" pitchFamily="18" charset="0"/>
                                </a:rPr>
                                <m:t>𝑖𝑚𝑝</m:t>
                              </m:r>
                            </m:sub>
                          </m:sSub>
                          <m:d>
                            <m:dPr>
                              <m:ctrlPr>
                                <a:rPr lang="de-CH" i="1">
                                  <a:latin typeface="Cambria Math" panose="02040503050406030204" pitchFamily="18" charset="0"/>
                                </a:rPr>
                              </m:ctrlPr>
                            </m:dPr>
                            <m:e>
                              <m:r>
                                <a:rPr lang="de-CH" i="1">
                                  <a:latin typeface="Cambria Math" panose="02040503050406030204" pitchFamily="18" charset="0"/>
                                </a:rPr>
                                <m:t>𝑡</m:t>
                              </m:r>
                            </m:e>
                          </m:d>
                          <m:r>
                            <a:rPr lang="de-CH" i="1">
                              <a:latin typeface="Cambria Math" panose="02040503050406030204" pitchFamily="18" charset="0"/>
                            </a:rPr>
                            <m:t>+</m:t>
                          </m:r>
                          <m:sSub>
                            <m:sSubPr>
                              <m:ctrlPr>
                                <a:rPr lang="de-CH" i="1">
                                  <a:latin typeface="Cambria Math" panose="02040503050406030204" pitchFamily="18" charset="0"/>
                                </a:rPr>
                              </m:ctrlPr>
                            </m:sSubPr>
                            <m:e>
                              <m:r>
                                <a:rPr lang="de-CH" i="1">
                                  <a:latin typeface="Cambria Math" panose="02040503050406030204" pitchFamily="18" charset="0"/>
                                </a:rPr>
                                <m:t>𝑐</m:t>
                              </m:r>
                            </m:e>
                            <m:sub>
                              <m:r>
                                <a:rPr lang="de-CH" i="1">
                                  <a:latin typeface="Cambria Math" panose="02040503050406030204" pitchFamily="18" charset="0"/>
                                </a:rPr>
                                <m:t>𝑔𝑟𝑖𝑑𝑢𝑠𝑒</m:t>
                              </m:r>
                            </m:sub>
                          </m:sSub>
                          <m:d>
                            <m:dPr>
                              <m:ctrlPr>
                                <a:rPr lang="de-CH" i="1">
                                  <a:latin typeface="Cambria Math" panose="02040503050406030204" pitchFamily="18" charset="0"/>
                                </a:rPr>
                              </m:ctrlPr>
                            </m:dPr>
                            <m:e>
                              <m:r>
                                <a:rPr lang="de-CH" i="1">
                                  <a:latin typeface="Cambria Math" panose="02040503050406030204" pitchFamily="18" charset="0"/>
                                </a:rPr>
                                <m:t>𝑡</m:t>
                              </m:r>
                              <m:r>
                                <a:rPr lang="de-CH" i="1">
                                  <a:latin typeface="Cambria Math" panose="02040503050406030204" pitchFamily="18" charset="0"/>
                                </a:rPr>
                                <m:t>,</m:t>
                              </m:r>
                              <m:r>
                                <a:rPr lang="de-CH" i="1">
                                  <a:latin typeface="Cambria Math" panose="02040503050406030204" pitchFamily="18" charset="0"/>
                                </a:rPr>
                                <m:t>h</m:t>
                              </m:r>
                            </m:e>
                          </m:d>
                          <m:r>
                            <a:rPr lang="de-CH" i="1">
                              <a:latin typeface="Cambria Math" panose="02040503050406030204" pitchFamily="18" charset="0"/>
                            </a:rPr>
                            <m:t>+</m:t>
                          </m:r>
                          <m:sSub>
                            <m:sSubPr>
                              <m:ctrlPr>
                                <a:rPr lang="de-CH" i="1">
                                  <a:latin typeface="Cambria Math" panose="02040503050406030204" pitchFamily="18" charset="0"/>
                                </a:rPr>
                              </m:ctrlPr>
                            </m:sSubPr>
                            <m:e>
                              <m:r>
                                <a:rPr lang="de-CH" i="1">
                                  <a:latin typeface="Cambria Math" panose="02040503050406030204" pitchFamily="18" charset="0"/>
                                </a:rPr>
                                <m:t>𝑐</m:t>
                              </m:r>
                            </m:e>
                            <m:sub>
                              <m:r>
                                <a:rPr lang="de-CH" i="1">
                                  <a:latin typeface="Cambria Math" panose="02040503050406030204" pitchFamily="18" charset="0"/>
                                </a:rPr>
                                <m:t>𝑝𝑒𝑎𝑘</m:t>
                              </m:r>
                              <m:r>
                                <a:rPr lang="de-CH" i="1">
                                  <a:latin typeface="Cambria Math" panose="02040503050406030204" pitchFamily="18" charset="0"/>
                                </a:rPr>
                                <m:t>,</m:t>
                              </m:r>
                              <m:r>
                                <a:rPr lang="de-CH" i="1">
                                  <a:latin typeface="Cambria Math" panose="02040503050406030204" pitchFamily="18" charset="0"/>
                                </a:rPr>
                                <m:t>𝑖𝑚𝑝</m:t>
                              </m:r>
                            </m:sub>
                          </m:sSub>
                          <m:r>
                            <a:rPr lang="de-CH" i="1">
                              <a:latin typeface="Cambria Math" panose="02040503050406030204" pitchFamily="18" charset="0"/>
                            </a:rPr>
                            <m:t>+</m:t>
                          </m:r>
                          <m:sSub>
                            <m:sSubPr>
                              <m:ctrlPr>
                                <a:rPr lang="de-CH" i="1">
                                  <a:latin typeface="Cambria Math" panose="02040503050406030204" pitchFamily="18" charset="0"/>
                                </a:rPr>
                              </m:ctrlPr>
                            </m:sSubPr>
                            <m:e>
                              <m:r>
                                <a:rPr lang="de-CH" i="1">
                                  <a:latin typeface="Cambria Math" panose="02040503050406030204" pitchFamily="18" charset="0"/>
                                </a:rPr>
                                <m:t>𝑐</m:t>
                              </m:r>
                            </m:e>
                            <m:sub>
                              <m:r>
                                <a:rPr lang="de-CH" i="1">
                                  <a:latin typeface="Cambria Math" panose="02040503050406030204" pitchFamily="18" charset="0"/>
                                </a:rPr>
                                <m:t>𝑡𝑎𝑥𝑒𝑠</m:t>
                              </m:r>
                            </m:sub>
                          </m:sSub>
                          <m:r>
                            <a:rPr lang="de-CH" i="1">
                              <a:latin typeface="Cambria Math" panose="02040503050406030204" pitchFamily="18" charset="0"/>
                            </a:rPr>
                            <m:t>−</m:t>
                          </m:r>
                          <m:r>
                            <m:rPr>
                              <m:sty m:val="p"/>
                            </m:rPr>
                            <a:rPr lang="el-GR" i="1" smtClean="0">
                              <a:latin typeface="Cambria Math" panose="02040503050406030204" pitchFamily="18" charset="0"/>
                              <a:ea typeface="Cambria Math" panose="02040503050406030204" pitchFamily="18" charset="0"/>
                            </a:rPr>
                            <m:t>Ρ</m:t>
                          </m:r>
                          <m:r>
                            <a:rPr lang="de-CH" i="1">
                              <a:latin typeface="Cambria Math" panose="02040503050406030204" pitchFamily="18" charset="0"/>
                            </a:rPr>
                            <m:t>(</m:t>
                          </m:r>
                          <m:r>
                            <a:rPr lang="de-CH" i="1">
                              <a:latin typeface="Cambria Math" panose="02040503050406030204" pitchFamily="18" charset="0"/>
                            </a:rPr>
                            <m:t>𝑡</m:t>
                          </m:r>
                          <m:r>
                            <a:rPr lang="de-CH" i="1">
                              <a:latin typeface="Cambria Math" panose="02040503050406030204" pitchFamily="18" charset="0"/>
                            </a:rPr>
                            <m:t>,</m:t>
                          </m:r>
                          <m:r>
                            <a:rPr lang="de-CH" i="1">
                              <a:latin typeface="Cambria Math" panose="02040503050406030204" pitchFamily="18" charset="0"/>
                            </a:rPr>
                            <m:t>𝑄</m:t>
                          </m:r>
                          <m:r>
                            <a:rPr lang="de-CH" i="1">
                              <a:latin typeface="Cambria Math" panose="02040503050406030204" pitchFamily="18" charset="0"/>
                            </a:rPr>
                            <m:t>)</m:t>
                          </m:r>
                        </m:e>
                      </m:nary>
                    </m:oMath>
                  </m:oMathPara>
                </a14:m>
                <a:endParaRPr lang="en-US" dirty="0"/>
              </a:p>
            </p:txBody>
          </p:sp>
        </mc:Choice>
        <mc:Fallback>
          <p:sp>
            <p:nvSpPr>
              <p:cNvPr id="10" name="Rechteck 9"/>
              <p:cNvSpPr>
                <a:spLocks noRot="1" noChangeAspect="1" noMove="1" noResize="1" noEditPoints="1" noAdjustHandles="1" noChangeArrowheads="1" noChangeShapeType="1" noTextEdit="1"/>
              </p:cNvSpPr>
              <p:nvPr/>
            </p:nvSpPr>
            <p:spPr>
              <a:xfrm>
                <a:off x="1808947" y="3670475"/>
                <a:ext cx="7452003" cy="1080000"/>
              </a:xfrm>
              <a:prstGeom prst="rect">
                <a:avLst/>
              </a:prstGeom>
              <a:blipFill>
                <a:blip r:embed="rId4"/>
                <a:stretch>
                  <a:fillRect/>
                </a:stretch>
              </a:blipFill>
              <a:ln>
                <a:solidFill>
                  <a:schemeClr val="accent6">
                    <a:lumMod val="50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hteck 10"/>
              <p:cNvSpPr/>
              <p:nvPr/>
            </p:nvSpPr>
            <p:spPr>
              <a:xfrm>
                <a:off x="1808942" y="2377618"/>
                <a:ext cx="7452001" cy="1080000"/>
              </a:xfrm>
              <a:prstGeom prst="rect">
                <a:avLst/>
              </a:prstGeom>
              <a:solidFill>
                <a:srgbClr val="39A7D0">
                  <a:alpha val="60000"/>
                </a:srgbClr>
              </a:solidFill>
              <a:ln>
                <a:solidFill>
                  <a:schemeClr val="accent2">
                    <a:lumMod val="50000"/>
                  </a:schemeClr>
                </a:solidFill>
              </a:ln>
            </p:spPr>
            <p:txBody>
              <a:bodyPr wrap="square" anchor="ctr">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de-CH" b="0" i="1">
                              <a:latin typeface="Cambria Math" panose="02040503050406030204" pitchFamily="18" charset="0"/>
                            </a:rPr>
                            <m:t>𝑐𝑜𝑠𝑡</m:t>
                          </m:r>
                        </m:e>
                        <m:sub>
                          <m:r>
                            <a:rPr lang="de-CH" b="0" i="1">
                              <a:latin typeface="Cambria Math" panose="02040503050406030204" pitchFamily="18" charset="0"/>
                            </a:rPr>
                            <m:t>𝑖𝑛𝑠𝑡</m:t>
                          </m:r>
                        </m:sub>
                      </m:sSub>
                      <m:r>
                        <a:rPr lang="de-CH" i="1">
                          <a:latin typeface="Cambria Math" panose="02040503050406030204" pitchFamily="18" charset="0"/>
                        </a:rPr>
                        <m:t>=</m:t>
                      </m:r>
                      <m:nary>
                        <m:naryPr>
                          <m:chr m:val="∑"/>
                          <m:supHide m:val="on"/>
                          <m:ctrlPr>
                            <a:rPr lang="de-CH" i="1" smtClean="0">
                              <a:latin typeface="Cambria Math" panose="02040503050406030204" pitchFamily="18" charset="0"/>
                            </a:rPr>
                          </m:ctrlPr>
                        </m:naryPr>
                        <m:sub>
                          <m:r>
                            <a:rPr lang="de-CH" i="1">
                              <a:latin typeface="Cambria Math" panose="02040503050406030204" pitchFamily="18" charset="0"/>
                            </a:rPr>
                            <m:t>𝑖</m:t>
                          </m:r>
                          <m:r>
                            <a:rPr lang="de-CH" i="1">
                              <a:latin typeface="Cambria Math" panose="02040503050406030204" pitchFamily="18" charset="0"/>
                            </a:rPr>
                            <m:t> ∈ </m:t>
                          </m:r>
                          <m:r>
                            <a:rPr lang="de-CH" i="1">
                              <a:latin typeface="Cambria Math" panose="02040503050406030204" pitchFamily="18" charset="0"/>
                              <a:ea typeface="Cambria Math" panose="02040503050406030204" pitchFamily="18" charset="0"/>
                            </a:rPr>
                            <m:t>ℳ</m:t>
                          </m:r>
                        </m:sub>
                        <m:sup/>
                        <m:e>
                          <m:sSub>
                            <m:sSubPr>
                              <m:ctrlPr>
                                <a:rPr lang="de-CH" i="1" smtClean="0">
                                  <a:latin typeface="Cambria Math" panose="02040503050406030204" pitchFamily="18" charset="0"/>
                                </a:rPr>
                              </m:ctrlPr>
                            </m:sSubPr>
                            <m:e>
                              <m:r>
                                <a:rPr lang="de-CH" i="1">
                                  <a:latin typeface="Cambria Math" panose="02040503050406030204" pitchFamily="18" charset="0"/>
                                </a:rPr>
                                <m:t>𝑆</m:t>
                              </m:r>
                            </m:e>
                            <m:sub>
                              <m:r>
                                <a:rPr lang="de-CH" i="1">
                                  <a:latin typeface="Cambria Math" panose="02040503050406030204" pitchFamily="18" charset="0"/>
                                </a:rPr>
                                <m:t>𝑖</m:t>
                              </m:r>
                            </m:sub>
                          </m:sSub>
                          <m:r>
                            <a:rPr lang="de-CH" i="1">
                              <a:latin typeface="Cambria Math" panose="02040503050406030204" pitchFamily="18" charset="0"/>
                            </a:rPr>
                            <m:t>∗</m:t>
                          </m:r>
                          <m:sSub>
                            <m:sSubPr>
                              <m:ctrlPr>
                                <a:rPr lang="de-CH" i="1">
                                  <a:latin typeface="Cambria Math" panose="02040503050406030204" pitchFamily="18" charset="0"/>
                                </a:rPr>
                              </m:ctrlPr>
                            </m:sSubPr>
                            <m:e>
                              <m:r>
                                <m:rPr>
                                  <m:sty m:val="p"/>
                                </m:rPr>
                                <a:rPr lang="el-GR" i="1">
                                  <a:latin typeface="Cambria Math" panose="02040503050406030204" pitchFamily="18" charset="0"/>
                                  <a:ea typeface="Cambria Math" panose="02040503050406030204" pitchFamily="18" charset="0"/>
                                </a:rPr>
                                <m:t>Θ</m:t>
                              </m:r>
                            </m:e>
                            <m:sub>
                              <m:r>
                                <a:rPr lang="de-CH" i="1">
                                  <a:latin typeface="Cambria Math" panose="02040503050406030204" pitchFamily="18" charset="0"/>
                                </a:rPr>
                                <m:t>𝑖</m:t>
                              </m:r>
                            </m:sub>
                          </m:sSub>
                          <m:r>
                            <a:rPr lang="de-CH" i="1">
                              <a:latin typeface="Cambria Math" panose="02040503050406030204" pitchFamily="18" charset="0"/>
                            </a:rPr>
                            <m:t>∗</m:t>
                          </m:r>
                          <m:sSub>
                            <m:sSubPr>
                              <m:ctrlPr>
                                <a:rPr lang="de-CH" b="0" i="1" smtClean="0">
                                  <a:latin typeface="Cambria Math" panose="02040503050406030204" pitchFamily="18" charset="0"/>
                                </a:rPr>
                              </m:ctrlPr>
                            </m:sSubPr>
                            <m:e>
                              <m:r>
                                <a:rPr lang="de-CH" b="0" i="1" smtClean="0">
                                  <a:latin typeface="Cambria Math" panose="02040503050406030204" pitchFamily="18" charset="0"/>
                                </a:rPr>
                                <m:t>𝑎</m:t>
                              </m:r>
                            </m:e>
                            <m:sub>
                              <m:r>
                                <a:rPr lang="de-CH" b="0" i="1" smtClean="0">
                                  <a:latin typeface="Cambria Math" panose="02040503050406030204" pitchFamily="18" charset="0"/>
                                </a:rPr>
                                <m:t>𝑖</m:t>
                              </m:r>
                            </m:sub>
                          </m:sSub>
                          <m:r>
                            <a:rPr lang="de-CH" b="0" i="1" smtClean="0">
                              <a:latin typeface="Cambria Math" panose="02040503050406030204" pitchFamily="18" charset="0"/>
                            </a:rPr>
                            <m:t>,   </m:t>
                          </m:r>
                        </m:e>
                      </m:nary>
                      <m:r>
                        <a:rPr lang="de-CH" i="1">
                          <a:latin typeface="Cambria Math" panose="02040503050406030204" pitchFamily="18" charset="0"/>
                        </a:rPr>
                        <m:t>𝑤𝑖𝑡h</m:t>
                      </m:r>
                      <m:r>
                        <a:rPr lang="de-CH" i="1">
                          <a:latin typeface="Cambria Math" panose="02040503050406030204" pitchFamily="18" charset="0"/>
                        </a:rPr>
                        <m:t>  </m:t>
                      </m:r>
                      <m:r>
                        <a:rPr lang="de-CH" i="1">
                          <a:latin typeface="Cambria Math" panose="02040503050406030204" pitchFamily="18" charset="0"/>
                        </a:rPr>
                        <m:t>𝑡h𝑒</m:t>
                      </m:r>
                      <m:r>
                        <a:rPr lang="de-CH" i="1">
                          <a:latin typeface="Cambria Math" panose="02040503050406030204" pitchFamily="18" charset="0"/>
                        </a:rPr>
                        <m:t> </m:t>
                      </m:r>
                      <m:r>
                        <a:rPr lang="de-CH" i="1">
                          <a:latin typeface="Cambria Math" panose="02040503050406030204" pitchFamily="18" charset="0"/>
                        </a:rPr>
                        <m:t>𝑎𝑛𝑛𝑢𝑖𝑡𝑦</m:t>
                      </m:r>
                      <m:r>
                        <a:rPr lang="de-CH" i="1">
                          <a:latin typeface="Cambria Math" panose="02040503050406030204" pitchFamily="18" charset="0"/>
                        </a:rPr>
                        <m:t> </m:t>
                      </m:r>
                      <m:r>
                        <a:rPr lang="de-CH" i="1">
                          <a:latin typeface="Cambria Math" panose="02040503050406030204" pitchFamily="18" charset="0"/>
                        </a:rPr>
                        <m:t>𝑓𝑎𝑐𝑡𝑜𝑟</m:t>
                      </m:r>
                      <m:r>
                        <a:rPr lang="de-CH" i="1">
                          <a:latin typeface="Cambria Math" panose="02040503050406030204" pitchFamily="18" charset="0"/>
                        </a:rPr>
                        <m:t> </m:t>
                      </m:r>
                      <m:sSub>
                        <m:sSubPr>
                          <m:ctrlPr>
                            <a:rPr lang="de-CH" i="1">
                              <a:latin typeface="Cambria Math" panose="02040503050406030204" pitchFamily="18" charset="0"/>
                            </a:rPr>
                          </m:ctrlPr>
                        </m:sSubPr>
                        <m:e>
                          <m:r>
                            <a:rPr lang="de-CH" i="1">
                              <a:latin typeface="Cambria Math" panose="02040503050406030204" pitchFamily="18" charset="0"/>
                            </a:rPr>
                            <m:t>𝑎</m:t>
                          </m:r>
                        </m:e>
                        <m:sub>
                          <m:r>
                            <a:rPr lang="de-CH" i="1">
                              <a:latin typeface="Cambria Math" panose="02040503050406030204" pitchFamily="18" charset="0"/>
                            </a:rPr>
                            <m:t>𝑖</m:t>
                          </m:r>
                        </m:sub>
                      </m:sSub>
                      <m:r>
                        <a:rPr lang="de-CH" i="1">
                          <a:latin typeface="Cambria Math" panose="02040503050406030204" pitchFamily="18" charset="0"/>
                        </a:rPr>
                        <m:t>= </m:t>
                      </m:r>
                      <m:f>
                        <m:fPr>
                          <m:ctrlPr>
                            <a:rPr lang="de-CH" i="1">
                              <a:latin typeface="Cambria Math" panose="02040503050406030204" pitchFamily="18" charset="0"/>
                            </a:rPr>
                          </m:ctrlPr>
                        </m:fPr>
                        <m:num>
                          <m:r>
                            <a:rPr lang="de-CH" i="1">
                              <a:latin typeface="Cambria Math" panose="02040503050406030204" pitchFamily="18" charset="0"/>
                            </a:rPr>
                            <m:t>𝑟</m:t>
                          </m:r>
                        </m:num>
                        <m:den>
                          <m:r>
                            <a:rPr lang="de-CH" i="1">
                              <a:latin typeface="Cambria Math" panose="02040503050406030204" pitchFamily="18" charset="0"/>
                            </a:rPr>
                            <m:t>1 − </m:t>
                          </m:r>
                          <m:f>
                            <m:fPr>
                              <m:ctrlPr>
                                <a:rPr lang="de-CH" i="1">
                                  <a:latin typeface="Cambria Math" panose="02040503050406030204" pitchFamily="18" charset="0"/>
                                </a:rPr>
                              </m:ctrlPr>
                            </m:fPr>
                            <m:num>
                              <m:r>
                                <a:rPr lang="de-CH" i="1">
                                  <a:latin typeface="Cambria Math" panose="02040503050406030204" pitchFamily="18" charset="0"/>
                                </a:rPr>
                                <m:t>1</m:t>
                              </m:r>
                            </m:num>
                            <m:den>
                              <m:sSup>
                                <m:sSupPr>
                                  <m:ctrlPr>
                                    <a:rPr lang="de-CH" i="1">
                                      <a:latin typeface="Cambria Math" panose="02040503050406030204" pitchFamily="18" charset="0"/>
                                    </a:rPr>
                                  </m:ctrlPr>
                                </m:sSupPr>
                                <m:e>
                                  <m:d>
                                    <m:dPr>
                                      <m:ctrlPr>
                                        <a:rPr lang="de-CH" i="1">
                                          <a:latin typeface="Cambria Math" panose="02040503050406030204" pitchFamily="18" charset="0"/>
                                        </a:rPr>
                                      </m:ctrlPr>
                                    </m:dPr>
                                    <m:e>
                                      <m:r>
                                        <a:rPr lang="de-CH" i="1">
                                          <a:latin typeface="Cambria Math" panose="02040503050406030204" pitchFamily="18" charset="0"/>
                                        </a:rPr>
                                        <m:t>1−</m:t>
                                      </m:r>
                                      <m:r>
                                        <a:rPr lang="de-CH" i="1">
                                          <a:latin typeface="Cambria Math" panose="02040503050406030204" pitchFamily="18" charset="0"/>
                                        </a:rPr>
                                        <m:t>𝑟</m:t>
                                      </m:r>
                                    </m:e>
                                  </m:d>
                                </m:e>
                                <m:sup>
                                  <m:sSub>
                                    <m:sSubPr>
                                      <m:ctrlPr>
                                        <a:rPr lang="de-CH" i="1">
                                          <a:latin typeface="Cambria Math" panose="02040503050406030204" pitchFamily="18" charset="0"/>
                                        </a:rPr>
                                      </m:ctrlPr>
                                    </m:sSubPr>
                                    <m:e>
                                      <m:r>
                                        <a:rPr lang="de-CH" i="1">
                                          <a:latin typeface="Cambria Math" panose="02040503050406030204" pitchFamily="18" charset="0"/>
                                        </a:rPr>
                                        <m:t>𝑙</m:t>
                                      </m:r>
                                    </m:e>
                                    <m:sub>
                                      <m:r>
                                        <a:rPr lang="de-CH" i="1">
                                          <a:latin typeface="Cambria Math" panose="02040503050406030204" pitchFamily="18" charset="0"/>
                                        </a:rPr>
                                        <m:t>𝑖</m:t>
                                      </m:r>
                                    </m:sub>
                                  </m:sSub>
                                </m:sup>
                              </m:sSup>
                            </m:den>
                          </m:f>
                        </m:den>
                      </m:f>
                    </m:oMath>
                  </m:oMathPara>
                </a14:m>
                <a:endParaRPr lang="de-CH" dirty="0" smtClean="0"/>
              </a:p>
            </p:txBody>
          </p:sp>
        </mc:Choice>
        <mc:Fallback>
          <p:sp>
            <p:nvSpPr>
              <p:cNvPr id="11" name="Rechteck 10"/>
              <p:cNvSpPr>
                <a:spLocks noRot="1" noChangeAspect="1" noMove="1" noResize="1" noEditPoints="1" noAdjustHandles="1" noChangeArrowheads="1" noChangeShapeType="1" noTextEdit="1"/>
              </p:cNvSpPr>
              <p:nvPr/>
            </p:nvSpPr>
            <p:spPr>
              <a:xfrm>
                <a:off x="1808942" y="2377618"/>
                <a:ext cx="7452001" cy="1080000"/>
              </a:xfrm>
              <a:prstGeom prst="rect">
                <a:avLst/>
              </a:prstGeom>
              <a:blipFill>
                <a:blip r:embed="rId5"/>
                <a:stretch>
                  <a:fillRect/>
                </a:stretch>
              </a:blipFill>
              <a:ln>
                <a:solidFill>
                  <a:schemeClr val="accent2">
                    <a:lumMod val="50000"/>
                  </a:schemeClr>
                </a:solidFill>
              </a:ln>
            </p:spPr>
            <p:txBody>
              <a:bodyPr/>
              <a:lstStyle/>
              <a:p>
                <a:r>
                  <a:rPr lang="en-US">
                    <a:noFill/>
                  </a:rPr>
                  <a:t> </a:t>
                </a:r>
              </a:p>
            </p:txBody>
          </p:sp>
        </mc:Fallback>
      </mc:AlternateContent>
      <p:sp>
        <p:nvSpPr>
          <p:cNvPr id="12" name="Rechteck 11"/>
          <p:cNvSpPr/>
          <p:nvPr/>
        </p:nvSpPr>
        <p:spPr>
          <a:xfrm>
            <a:off x="5009751" y="1176656"/>
            <a:ext cx="1050390" cy="333628"/>
          </a:xfrm>
          <a:prstGeom prst="rect">
            <a:avLst/>
          </a:prstGeom>
          <a:solidFill>
            <a:srgbClr val="39A7D0">
              <a:alpha val="20000"/>
            </a:srgbClr>
          </a:solidFill>
          <a:ln>
            <a:solidFill>
              <a:schemeClr val="accent2">
                <a:lumMod val="50000"/>
              </a:schemeClr>
            </a:solidFill>
          </a:ln>
        </p:spPr>
        <p:txBody>
          <a:bodyPr wrap="square" anchor="ctr">
            <a:spAutoFit/>
          </a:bodyPr>
          <a:lstStyle/>
          <a:p>
            <a:endParaRPr lang="de-CH" dirty="0" smtClean="0"/>
          </a:p>
        </p:txBody>
      </p:sp>
      <p:sp>
        <p:nvSpPr>
          <p:cNvPr id="13" name="Rechteck 12"/>
          <p:cNvSpPr/>
          <p:nvPr/>
        </p:nvSpPr>
        <p:spPr>
          <a:xfrm>
            <a:off x="6305104" y="1158804"/>
            <a:ext cx="893555" cy="369332"/>
          </a:xfrm>
          <a:prstGeom prst="rect">
            <a:avLst/>
          </a:prstGeom>
          <a:solidFill>
            <a:srgbClr val="F77189">
              <a:alpha val="20000"/>
            </a:srgbClr>
          </a:solidFill>
          <a:ln>
            <a:solidFill>
              <a:schemeClr val="accent6">
                <a:lumMod val="50000"/>
              </a:schemeClr>
            </a:solidFill>
          </a:ln>
        </p:spPr>
        <p:txBody>
          <a:bodyPr wrap="square" anchor="ctr">
            <a:spAutoFit/>
          </a:bodyPr>
          <a:lstStyle/>
          <a:p>
            <a:endParaRPr lang="en-US" dirty="0"/>
          </a:p>
        </p:txBody>
      </p:sp>
      <p:sp>
        <p:nvSpPr>
          <p:cNvPr id="14" name="Rechteck 13"/>
          <p:cNvSpPr/>
          <p:nvPr/>
        </p:nvSpPr>
        <p:spPr>
          <a:xfrm>
            <a:off x="7500326" y="1158804"/>
            <a:ext cx="1195439" cy="369332"/>
          </a:xfrm>
          <a:prstGeom prst="rect">
            <a:avLst/>
          </a:prstGeom>
          <a:solidFill>
            <a:srgbClr val="36ADA4">
              <a:alpha val="20000"/>
            </a:srgbClr>
          </a:solidFill>
          <a:ln>
            <a:solidFill>
              <a:schemeClr val="accent4">
                <a:lumMod val="50000"/>
              </a:schemeClr>
            </a:solidFill>
          </a:ln>
        </p:spPr>
        <p:txBody>
          <a:bodyPr wrap="square" anchor="ctr">
            <a:spAutoFit/>
          </a:bodyPr>
          <a:lstStyle/>
          <a:p>
            <a:pPr indent="-1463"/>
            <a:endParaRPr lang="de-CH" dirty="0" smtClean="0"/>
          </a:p>
        </p:txBody>
      </p:sp>
    </p:spTree>
    <p:extLst>
      <p:ext uri="{BB962C8B-B14F-4D97-AF65-F5344CB8AC3E}">
        <p14:creationId xmlns:p14="http://schemas.microsoft.com/office/powerpoint/2010/main" val="291307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360162FC-E8FF-4D52-8F53-8F2A2A3AD348}" type="datetime1">
              <a:rPr lang="de-CH" smtClean="0"/>
              <a:pPr/>
              <a:t>12.05.2024</a:t>
            </a:fld>
            <a:endParaRPr lang="de-CH" dirty="0"/>
          </a:p>
        </p:txBody>
      </p:sp>
      <p:sp>
        <p:nvSpPr>
          <p:cNvPr id="5" name="Foliennummernplatzhalter 4"/>
          <p:cNvSpPr>
            <a:spLocks noGrp="1"/>
          </p:cNvSpPr>
          <p:nvPr>
            <p:ph type="sldNum" sz="quarter" idx="12"/>
          </p:nvPr>
        </p:nvSpPr>
        <p:spPr/>
        <p:txBody>
          <a:bodyPr/>
          <a:lstStyle/>
          <a:p>
            <a:fld id="{5ACA52AF-F19D-405C-AD5F-7D94B96A5CC3}" type="slidenum">
              <a:rPr lang="de-CH" smtClean="0"/>
              <a:pPr/>
              <a:t>9</a:t>
            </a:fld>
            <a:endParaRPr lang="de-CH" dirty="0"/>
          </a:p>
        </p:txBody>
      </p:sp>
      <p:sp>
        <p:nvSpPr>
          <p:cNvPr id="6" name="Fußzeilenplatzhalter 5"/>
          <p:cNvSpPr>
            <a:spLocks noGrp="1"/>
          </p:cNvSpPr>
          <p:nvPr>
            <p:ph type="ftr" sz="quarter" idx="11"/>
          </p:nvPr>
        </p:nvSpPr>
        <p:spPr/>
        <p:txBody>
          <a:bodyPr/>
          <a:lstStyle/>
          <a:p>
            <a:r>
              <a:rPr lang="en-US" smtClean="0"/>
              <a:t>Reliability and Risk Engineering Laboratory, </a:t>
            </a:r>
            <a:r>
              <a:rPr lang="en-US" b="1" smtClean="0"/>
              <a:t>ETH</a:t>
            </a:r>
            <a:r>
              <a:rPr lang="en-US" smtClean="0"/>
              <a:t> | Urban Energy Systems Laboratory, </a:t>
            </a:r>
            <a:r>
              <a:rPr lang="en-US" b="1" smtClean="0"/>
              <a:t>Empa</a:t>
            </a:r>
            <a:endParaRPr lang="en-US" b="1" dirty="0"/>
          </a:p>
        </p:txBody>
      </p:sp>
      <p:sp>
        <p:nvSpPr>
          <p:cNvPr id="7" name="Titel 1"/>
          <p:cNvSpPr>
            <a:spLocks noGrp="1"/>
          </p:cNvSpPr>
          <p:nvPr>
            <p:ph type="title"/>
          </p:nvPr>
        </p:nvSpPr>
        <p:spPr>
          <a:xfrm>
            <a:off x="731837" y="260351"/>
            <a:ext cx="10728325" cy="900000"/>
          </a:xfrm>
        </p:spPr>
        <p:txBody>
          <a:bodyPr/>
          <a:lstStyle/>
          <a:p>
            <a:r>
              <a:rPr lang="en-US" dirty="0"/>
              <a:t>Case study</a:t>
            </a:r>
          </a:p>
        </p:txBody>
      </p:sp>
      <p:sp>
        <p:nvSpPr>
          <p:cNvPr id="8" name="Textfeld 7"/>
          <p:cNvSpPr txBox="1"/>
          <p:nvPr/>
        </p:nvSpPr>
        <p:spPr>
          <a:xfrm>
            <a:off x="712427" y="1640027"/>
            <a:ext cx="6086265" cy="646331"/>
          </a:xfrm>
          <a:prstGeom prst="rect">
            <a:avLst/>
          </a:prstGeom>
          <a:noFill/>
        </p:spPr>
        <p:txBody>
          <a:bodyPr wrap="square" rtlCol="0">
            <a:spAutoFit/>
          </a:bodyPr>
          <a:lstStyle/>
          <a:p>
            <a:pPr marL="285750" indent="-285750">
              <a:spcBef>
                <a:spcPts val="300"/>
              </a:spcBef>
              <a:spcAft>
                <a:spcPts val="300"/>
              </a:spcAft>
              <a:buFont typeface="Arial" panose="020B0604020202020204" pitchFamily="34" charset="0"/>
              <a:buChar char="•"/>
            </a:pPr>
            <a:r>
              <a:rPr lang="en-US" dirty="0" smtClean="0">
                <a:latin typeface="Segoe UI" panose="020B0502040204020203" pitchFamily="34" charset="0"/>
                <a:cs typeface="Segoe UI" panose="020B0502040204020203" pitchFamily="34" charset="0"/>
              </a:rPr>
              <a:t>Electricity </a:t>
            </a:r>
            <a:r>
              <a:rPr lang="en-US" dirty="0">
                <a:latin typeface="Segoe UI" panose="020B0502040204020203" pitchFamily="34" charset="0"/>
                <a:cs typeface="Segoe UI" panose="020B0502040204020203" pitchFamily="34" charset="0"/>
              </a:rPr>
              <a:t>demand from Tesla Supercharger station in </a:t>
            </a:r>
            <a:r>
              <a:rPr lang="en-US" dirty="0" smtClean="0">
                <a:latin typeface="Segoe UI" panose="020B0502040204020203" pitchFamily="34" charset="0"/>
                <a:cs typeface="Segoe UI" panose="020B0502040204020203" pitchFamily="34" charset="0"/>
              </a:rPr>
              <a:t>Rubigen</a:t>
            </a:r>
            <a:r>
              <a:rPr lang="en-US" baseline="30000" dirty="0" smtClean="0">
                <a:latin typeface="Segoe UI" panose="020B0502040204020203" pitchFamily="34" charset="0"/>
                <a:cs typeface="Segoe UI" panose="020B0502040204020203" pitchFamily="34" charset="0"/>
              </a:rPr>
              <a:t>1</a:t>
            </a:r>
            <a:endParaRPr lang="en-US" baseline="30000" dirty="0">
              <a:latin typeface="Segoe UI" panose="020B0502040204020203" pitchFamily="34" charset="0"/>
              <a:cs typeface="Segoe UI" panose="020B0502040204020203" pitchFamily="34" charset="0"/>
            </a:endParaRPr>
          </a:p>
        </p:txBody>
      </p:sp>
      <p:sp>
        <p:nvSpPr>
          <p:cNvPr id="9" name="Textplatzhalter 4">
            <a:extLst>
              <a:ext uri="{FF2B5EF4-FFF2-40B4-BE49-F238E27FC236}">
                <a16:creationId xmlns:a16="http://schemas.microsoft.com/office/drawing/2014/main" id="{6ED21089-1A9B-4C80-B91D-2D74FE77AB51}"/>
              </a:ext>
            </a:extLst>
          </p:cNvPr>
          <p:cNvSpPr txBox="1">
            <a:spLocks/>
          </p:cNvSpPr>
          <p:nvPr/>
        </p:nvSpPr>
        <p:spPr>
          <a:xfrm>
            <a:off x="734337" y="5612420"/>
            <a:ext cx="4096057" cy="690588"/>
          </a:xfrm>
          <a:prstGeom prst="rect">
            <a:avLst/>
          </a:prstGeom>
        </p:spPr>
        <p:txBody>
          <a:bodyPr/>
          <a:lstStyle>
            <a:lvl1pPr marL="270000" indent="-2700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1pPr>
            <a:lvl2pPr marL="538163"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2pPr>
            <a:lvl3pPr marL="81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3pPr>
            <a:lvl4pPr marL="1080000" indent="-271463"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4pPr>
            <a:lvl5pPr marL="1350000" indent="-270000" algn="l" defTabSz="914400" rtl="0" eaLnBrk="1" latinLnBrk="0" hangingPunct="1">
              <a:lnSpc>
                <a:spcPct val="100000"/>
              </a:lnSpc>
              <a:spcBef>
                <a:spcPts val="500"/>
              </a:spcBef>
              <a:buFont typeface="Symbol" panose="05050102010706020507" pitchFamily="18" charset="2"/>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de-CH" sz="800" dirty="0"/>
              <a:t>1. </a:t>
            </a:r>
            <a:r>
              <a:rPr lang="de-CH" sz="800" dirty="0" err="1" smtClean="0">
                <a:hlinkClick r:id="rId3"/>
              </a:rPr>
              <a:t>tesla</a:t>
            </a:r>
            <a:endParaRPr lang="de-CH" sz="800" dirty="0"/>
          </a:p>
          <a:p>
            <a:pPr marL="0" indent="0">
              <a:spcBef>
                <a:spcPts val="0"/>
              </a:spcBef>
              <a:buNone/>
            </a:pPr>
            <a:r>
              <a:rPr lang="de-CH" sz="800" dirty="0" smtClean="0"/>
              <a:t>2. </a:t>
            </a:r>
            <a:r>
              <a:rPr lang="de-CH" sz="800" dirty="0" smtClean="0">
                <a:hlinkClick r:id="rId3"/>
              </a:rPr>
              <a:t>BKW</a:t>
            </a:r>
            <a:endParaRPr lang="de-CH" sz="800" dirty="0" smtClean="0"/>
          </a:p>
          <a:p>
            <a:pPr marL="0" indent="0">
              <a:spcBef>
                <a:spcPts val="0"/>
              </a:spcBef>
              <a:buNone/>
            </a:pPr>
            <a:r>
              <a:rPr lang="de-CH" sz="800" dirty="0" smtClean="0"/>
              <a:t>3</a:t>
            </a:r>
            <a:r>
              <a:rPr lang="de-CH" sz="800" dirty="0"/>
              <a:t>. </a:t>
            </a:r>
            <a:r>
              <a:rPr lang="de-CH" sz="800" dirty="0" smtClean="0">
                <a:hlinkClick r:id="rId4"/>
              </a:rPr>
              <a:t>NASA</a:t>
            </a:r>
            <a:endParaRPr lang="de-CH" sz="800" dirty="0"/>
          </a:p>
          <a:p>
            <a:pPr marL="0" indent="0">
              <a:spcBef>
                <a:spcPts val="0"/>
              </a:spcBef>
              <a:buNone/>
            </a:pPr>
            <a:r>
              <a:rPr lang="de-CH" sz="800" dirty="0"/>
              <a:t>4. https://www.empa.ch/web/nest</a:t>
            </a:r>
          </a:p>
        </p:txBody>
      </p:sp>
      <p:pic>
        <p:nvPicPr>
          <p:cNvPr id="10" name="Grafik 9"/>
          <p:cNvPicPr>
            <a:picLocks noChangeAspect="1"/>
          </p:cNvPicPr>
          <p:nvPr/>
        </p:nvPicPr>
        <p:blipFill rotWithShape="1">
          <a:blip r:embed="rId5"/>
          <a:srcRect t="9962"/>
          <a:stretch/>
        </p:blipFill>
        <p:spPr>
          <a:xfrm>
            <a:off x="707560" y="2450108"/>
            <a:ext cx="6087569" cy="1577551"/>
          </a:xfrm>
          <a:prstGeom prst="rect">
            <a:avLst/>
          </a:prstGeom>
        </p:spPr>
      </p:pic>
      <p:pic>
        <p:nvPicPr>
          <p:cNvPr id="11" name="Grafik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9648" y="1640027"/>
            <a:ext cx="4200514" cy="3818649"/>
          </a:xfrm>
          <a:prstGeom prst="rect">
            <a:avLst/>
          </a:prstGeom>
        </p:spPr>
      </p:pic>
      <p:sp>
        <p:nvSpPr>
          <p:cNvPr id="12" name="Rechteck 11"/>
          <p:cNvSpPr/>
          <p:nvPr/>
        </p:nvSpPr>
        <p:spPr>
          <a:xfrm>
            <a:off x="707560" y="4181403"/>
            <a:ext cx="6096000" cy="1277273"/>
          </a:xfrm>
          <a:prstGeom prst="rect">
            <a:avLst/>
          </a:prstGeom>
        </p:spPr>
        <p:txBody>
          <a:bodyPr>
            <a:spAutoFit/>
          </a:bodyPr>
          <a:lstStyle/>
          <a:p>
            <a:pPr marL="285750" indent="-285750">
              <a:spcBef>
                <a:spcPts val="300"/>
              </a:spcBef>
              <a:spcAft>
                <a:spcPts val="300"/>
              </a:spcAft>
              <a:buFont typeface="Arial" panose="020B0604020202020204" pitchFamily="34" charset="0"/>
              <a:buChar char="•"/>
            </a:pPr>
            <a:r>
              <a:rPr lang="en-US" dirty="0">
                <a:latin typeface="Segoe UI" panose="020B0502040204020203" pitchFamily="34" charset="0"/>
                <a:cs typeface="Segoe UI" panose="020B0502040204020203" pitchFamily="34" charset="0"/>
              </a:rPr>
              <a:t>High-resolution cost function with tariffs of the local distribution grid operator BKW</a:t>
            </a:r>
            <a:r>
              <a:rPr lang="en-US" baseline="30000" dirty="0">
                <a:latin typeface="Segoe UI" panose="020B0502040204020203" pitchFamily="34" charset="0"/>
                <a:cs typeface="Segoe UI" panose="020B0502040204020203" pitchFamily="34" charset="0"/>
              </a:rPr>
              <a:t>2</a:t>
            </a:r>
            <a:endParaRPr lang="en-US" dirty="0">
              <a:latin typeface="Segoe UI" panose="020B0502040204020203" pitchFamily="34" charset="0"/>
              <a:cs typeface="Segoe UI" panose="020B0502040204020203" pitchFamily="34" charset="0"/>
            </a:endParaRPr>
          </a:p>
          <a:p>
            <a:pPr marL="285750" indent="-285750">
              <a:spcBef>
                <a:spcPts val="300"/>
              </a:spcBef>
              <a:spcAft>
                <a:spcPts val="300"/>
              </a:spcAft>
              <a:buFont typeface="Arial" panose="020B0604020202020204" pitchFamily="34" charset="0"/>
              <a:buChar char="•"/>
            </a:pPr>
            <a:r>
              <a:rPr lang="en-US" dirty="0" smtClean="0">
                <a:latin typeface="Segoe UI" panose="020B0502040204020203" pitchFamily="34" charset="0"/>
                <a:cs typeface="Segoe UI" panose="020B0502040204020203" pitchFamily="34" charset="0"/>
              </a:rPr>
              <a:t>Irradiance and ambient Temperature profiles </a:t>
            </a:r>
            <a:r>
              <a:rPr lang="en-US" dirty="0">
                <a:latin typeface="Segoe UI" panose="020B0502040204020203" pitchFamily="34" charset="0"/>
                <a:cs typeface="Segoe UI" panose="020B0502040204020203" pitchFamily="34" charset="0"/>
              </a:rPr>
              <a:t>for Rubigen in </a:t>
            </a:r>
            <a:r>
              <a:rPr lang="en-US" dirty="0" smtClean="0">
                <a:latin typeface="Segoe UI" panose="020B0502040204020203" pitchFamily="34" charset="0"/>
                <a:cs typeface="Segoe UI" panose="020B0502040204020203" pitchFamily="34" charset="0"/>
              </a:rPr>
              <a:t>Switzerland</a:t>
            </a:r>
            <a:r>
              <a:rPr lang="en-US" baseline="30000" dirty="0" smtClean="0">
                <a:latin typeface="Segoe UI" panose="020B0502040204020203" pitchFamily="34" charset="0"/>
                <a:cs typeface="Segoe UI" panose="020B0502040204020203" pitchFamily="34" charset="0"/>
              </a:rPr>
              <a:t>3</a:t>
            </a:r>
            <a:endParaRPr lang="en-US" dirty="0">
              <a:latin typeface="Segoe UI" panose="020B0502040204020203" pitchFamily="34" charset="0"/>
              <a:cs typeface="Segoe UI" panose="020B0502040204020203" pitchFamily="34" charset="0"/>
            </a:endParaRPr>
          </a:p>
        </p:txBody>
      </p:sp>
      <p:sp>
        <p:nvSpPr>
          <p:cNvPr id="13" name="Rechteck 12"/>
          <p:cNvSpPr/>
          <p:nvPr/>
        </p:nvSpPr>
        <p:spPr>
          <a:xfrm>
            <a:off x="731837" y="1154839"/>
            <a:ext cx="10833773" cy="369332"/>
          </a:xfrm>
          <a:prstGeom prst="rect">
            <a:avLst/>
          </a:prstGeom>
        </p:spPr>
        <p:txBody>
          <a:bodyPr wrap="square">
            <a:spAutoFit/>
          </a:bodyPr>
          <a:lstStyle/>
          <a:p>
            <a:r>
              <a:rPr lang="en-US" b="1" dirty="0">
                <a:latin typeface="Segoe UI" panose="020B0502040204020203" pitchFamily="34" charset="0"/>
                <a:cs typeface="Segoe UI" panose="020B0502040204020203" pitchFamily="34" charset="0"/>
              </a:rPr>
              <a:t>The model operates with realistic data considering a time horizon of one year with hour </a:t>
            </a:r>
            <a:r>
              <a:rPr lang="en-US" b="1" dirty="0" smtClean="0">
                <a:latin typeface="Segoe UI" panose="020B0502040204020203" pitchFamily="34" charset="0"/>
                <a:cs typeface="Segoe UI" panose="020B0502040204020203" pitchFamily="34" charset="0"/>
              </a:rPr>
              <a:t>resolution</a:t>
            </a:r>
            <a:r>
              <a:rPr lang="en-US" dirty="0" smtClean="0">
                <a:latin typeface="Segoe UI" panose="020B0502040204020203" pitchFamily="34" charset="0"/>
                <a:cs typeface="Segoe UI" panose="020B0502040204020203" pitchFamily="34" charset="0"/>
              </a:rPr>
              <a:t>.</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25827806"/>
      </p:ext>
    </p:extLst>
  </p:cSld>
  <p:clrMapOvr>
    <a:masterClrMapping/>
  </p:clrMapOvr>
  <p:timing>
    <p:tnLst>
      <p:par>
        <p:cTn id="1" dur="indefinite" restart="never" nodeType="tmRoot"/>
      </p:par>
    </p:tnLst>
  </p:timing>
</p:sld>
</file>

<file path=ppt/theme/theme1.xml><?xml version="1.0" encoding="utf-8"?>
<a:theme xmlns:a="http://schemas.openxmlformats.org/drawingml/2006/main" name="ETH Zürich">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Präsentation2" id="{1321EF9B-D0C2-B940-BAF0-923936C95B7C}" vid="{0165591E-D8AE-AE49-AAAE-F458C46D785B}"/>
    </a:ext>
  </a:extLst>
</a:theme>
</file>

<file path=ppt/theme/theme2.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ETH Blau">
      <a:srgbClr val="215CAF"/>
    </a:custClr>
    <a:custClr name="ETH Petrol">
      <a:srgbClr val="007894"/>
    </a:custClr>
    <a:custClr name="ETH Gruen">
      <a:srgbClr val="627313"/>
    </a:custClr>
    <a:custClr name="ETH Bronze">
      <a:srgbClr val="8E6713"/>
    </a:custClr>
    <a:custClr name="ETH Rot">
      <a:srgbClr val="B7352D"/>
    </a:custClr>
    <a:custClr name="ETH Purpur">
      <a:srgbClr val="A30774"/>
    </a:custClr>
    <a:custClr name="ETH Grau">
      <a:srgbClr val="6F6F6F"/>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ETH Zürich">
      <a:dk1>
        <a:sysClr val="windowText" lastClr="000000"/>
      </a:dk1>
      <a:lt1>
        <a:sysClr val="window" lastClr="FFFFFF"/>
      </a:lt1>
      <a:dk2>
        <a:srgbClr val="000000"/>
      </a:dk2>
      <a:lt2>
        <a:srgbClr val="FFFFFF"/>
      </a:lt2>
      <a:accent1>
        <a:srgbClr val="215CAF"/>
      </a:accent1>
      <a:accent2>
        <a:srgbClr val="007894"/>
      </a:accent2>
      <a:accent3>
        <a:srgbClr val="627313"/>
      </a:accent3>
      <a:accent4>
        <a:srgbClr val="8E6713"/>
      </a:accent4>
      <a:accent5>
        <a:srgbClr val="B7352D"/>
      </a:accent5>
      <a:accent6>
        <a:srgbClr val="A30774"/>
      </a:accent6>
      <a:hlink>
        <a:srgbClr val="0563C1"/>
      </a:hlink>
      <a:folHlink>
        <a:srgbClr val="954F72"/>
      </a:folHlink>
    </a:clrScheme>
    <a:fontScheme name="ETH Zürich">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eth_pp_praesentation_mit_klassifizierung</Template>
  <TotalTime>0</TotalTime>
  <Words>5382</Words>
  <Application>Microsoft Office PowerPoint</Application>
  <PresentationFormat>Breitbild</PresentationFormat>
  <Paragraphs>593</Paragraphs>
  <Slides>27</Slides>
  <Notes>12</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27</vt:i4>
      </vt:variant>
    </vt:vector>
  </HeadingPairs>
  <TitlesOfParts>
    <vt:vector size="34" baseType="lpstr">
      <vt:lpstr>Arial</vt:lpstr>
      <vt:lpstr>Cambria Math</vt:lpstr>
      <vt:lpstr>Lato</vt:lpstr>
      <vt:lpstr>Segoe UI</vt:lpstr>
      <vt:lpstr>Symbol</vt:lpstr>
      <vt:lpstr>Wingdings</vt:lpstr>
      <vt:lpstr>ETH Zürich</vt:lpstr>
      <vt:lpstr>Peak Shaving using Hydrogen Energy Storage System with Heat Coupling</vt:lpstr>
      <vt:lpstr>PowerPoint-Präsentation</vt:lpstr>
      <vt:lpstr>PowerPoint-Präsentation</vt:lpstr>
      <vt:lpstr>Objectives</vt:lpstr>
      <vt:lpstr>System Overview</vt:lpstr>
      <vt:lpstr>PowerPoint-Präsentation</vt:lpstr>
      <vt:lpstr>Methodology</vt:lpstr>
      <vt:lpstr>PowerPoint-Präsentation</vt:lpstr>
      <vt:lpstr>Case study</vt:lpstr>
      <vt:lpstr>Case Study – DHN and Heat demand </vt:lpstr>
      <vt:lpstr>Base Case Scenario 2019</vt:lpstr>
      <vt:lpstr>Evaluating the Cost Benefits of Integrating PV</vt:lpstr>
      <vt:lpstr>From Self-Sufficiency to HESS Integration: Advancing Site Capabilities</vt:lpstr>
      <vt:lpstr>Peak Shaving</vt:lpstr>
      <vt:lpstr>PowerPoint-Präsentation</vt:lpstr>
      <vt:lpstr>Impact of adding grid charges on the LCOE</vt:lpstr>
      <vt:lpstr>Adding PWA approximations to the model</vt:lpstr>
      <vt:lpstr>Conclusions</vt:lpstr>
      <vt:lpstr>Outlook</vt:lpstr>
      <vt:lpstr>Thank you for your attention !  </vt:lpstr>
      <vt:lpstr>References</vt:lpstr>
      <vt:lpstr>Technical Parameter</vt:lpstr>
      <vt:lpstr>MILP Formulation: Objective Function – operational costs</vt:lpstr>
      <vt:lpstr>Electricity Prices</vt:lpstr>
      <vt:lpstr>MILP Formulation: Constraints</vt:lpstr>
      <vt:lpstr>MILP Formulation: Constraints</vt:lpstr>
      <vt:lpstr>PowerPoint-Präsentation</vt:lpstr>
    </vt:vector>
  </TitlesOfParts>
  <Company>Empa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Hier steht der Titel der Präsentation</dc:title>
  <dc:creator>Fischer, Maxime</dc:creator>
  <cp:lastModifiedBy>Fischer, Maxime</cp:lastModifiedBy>
  <cp:revision>349</cp:revision>
  <dcterms:created xsi:type="dcterms:W3CDTF">2024-01-09T22:03:46Z</dcterms:created>
  <dcterms:modified xsi:type="dcterms:W3CDTF">2024-05-13T07:56:54Z</dcterms:modified>
</cp:coreProperties>
</file>